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8" r:id="rId2"/>
    <p:sldId id="259" r:id="rId3"/>
    <p:sldId id="262" r:id="rId4"/>
    <p:sldId id="285" r:id="rId5"/>
    <p:sldId id="338" r:id="rId6"/>
    <p:sldId id="339" r:id="rId7"/>
    <p:sldId id="340" r:id="rId8"/>
    <p:sldId id="341" r:id="rId9"/>
    <p:sldId id="342" r:id="rId10"/>
    <p:sldId id="260" r:id="rId11"/>
    <p:sldId id="344" r:id="rId12"/>
    <p:sldId id="343" r:id="rId13"/>
    <p:sldId id="281" r:id="rId14"/>
    <p:sldId id="355" r:id="rId15"/>
    <p:sldId id="346" r:id="rId16"/>
    <p:sldId id="352" r:id="rId17"/>
    <p:sldId id="354" r:id="rId18"/>
    <p:sldId id="353" r:id="rId19"/>
    <p:sldId id="347" r:id="rId20"/>
    <p:sldId id="348" r:id="rId21"/>
    <p:sldId id="349" r:id="rId22"/>
    <p:sldId id="357" r:id="rId23"/>
    <p:sldId id="356" r:id="rId24"/>
    <p:sldId id="287" r:id="rId25"/>
    <p:sldId id="261" r:id="rId26"/>
    <p:sldId id="323" r:id="rId27"/>
    <p:sldId id="266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A50021"/>
    <a:srgbClr val="FFD4C1"/>
    <a:srgbClr val="E16742"/>
    <a:srgbClr val="FFFFCC"/>
    <a:srgbClr val="FFBA9B"/>
    <a:srgbClr val="72EF25"/>
    <a:srgbClr val="4FC832"/>
    <a:srgbClr val="F5AF13"/>
    <a:srgbClr val="4A5B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34" autoAdjust="0"/>
    <p:restoredTop sz="95226" autoAdjust="0"/>
  </p:normalViewPr>
  <p:slideViewPr>
    <p:cSldViewPr snapToGrid="0">
      <p:cViewPr varScale="1">
        <p:scale>
          <a:sx n="88" d="100"/>
          <a:sy n="88" d="100"/>
        </p:scale>
        <p:origin x="101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42E6A-CF73-4E5A-ACBB-2760D57BA5EB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500FE-4A46-4DA5-8C9E-361E32E50C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00FE-4A46-4DA5-8C9E-361E32E50C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584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A40EE-1993-4578-B604-335EBC29FD8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-212469" y="1381809"/>
            <a:ext cx="12083143" cy="1785104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0000" endA="300" endPos="38500" dist="50800" dir="5400000" sy="-100000" algn="bl" rotWithShape="0"/>
          </a:effectLst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zh-CN" altLang="zh-CN" sz="5400" b="1" dirty="0"/>
              <a:t> </a:t>
            </a:r>
            <a:r>
              <a:rPr kumimoji="1" lang="zh-CN" altLang="zh-CN" sz="5400" b="1" dirty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Century Gothic" panose="020B0502020202020204"/>
                <a:ea typeface="微软雅黑" panose="020B0503020204020204" charset="-122"/>
              </a:rPr>
              <a:t>基于细粒度分类的人脸表情识别方法</a:t>
            </a:r>
            <a:endParaRPr kumimoji="1" lang="en-US" altLang="zh-CN" sz="5400" b="1" dirty="0"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latin typeface="Century Gothic" panose="020B0502020202020204"/>
              <a:ea typeface="微软雅黑" panose="020B0503020204020204" charset="-122"/>
            </a:endParaRPr>
          </a:p>
          <a:p>
            <a:pPr algn="ctr"/>
            <a:endParaRPr lang="zh-CN" altLang="en-US" sz="5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9359681" y="36661"/>
            <a:ext cx="2831637" cy="919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321326" y="4491306"/>
            <a:ext cx="401740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小组成员：熊梓豪 叶国荣 李玉洁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指导老师：张珂</a:t>
            </a:r>
          </a:p>
          <a:p>
            <a:endParaRPr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57691" y="2637971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200" dirty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Century Gothic" panose="020B0502020202020204"/>
                <a:ea typeface="微软雅黑" panose="020B0503020204020204" charset="-122"/>
              </a:rPr>
              <a:t>国家级</a:t>
            </a:r>
            <a:r>
              <a:rPr kumimoji="1" lang="zh-CN" altLang="zh-CN" sz="3200" dirty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Century Gothic" panose="020B0502020202020204"/>
                <a:ea typeface="微软雅黑" panose="020B0503020204020204" charset="-122"/>
              </a:rPr>
              <a:t>中期项目检查</a:t>
            </a:r>
          </a:p>
        </p:txBody>
      </p:sp>
      <p:grpSp>
        <p:nvGrpSpPr>
          <p:cNvPr id="6" name="组合 5"/>
          <p:cNvGrpSpPr/>
          <p:nvPr/>
        </p:nvGrpSpPr>
        <p:grpSpPr>
          <a:xfrm rot="10800000">
            <a:off x="6867330" y="3278580"/>
            <a:ext cx="5324670" cy="3579420"/>
            <a:chOff x="3958789" y="2873829"/>
            <a:chExt cx="6817656" cy="4583055"/>
          </a:xfrm>
        </p:grpSpPr>
        <p:sp>
          <p:nvSpPr>
            <p:cNvPr id="7" name="流程图: 合并 6"/>
            <p:cNvSpPr/>
            <p:nvPr/>
          </p:nvSpPr>
          <p:spPr>
            <a:xfrm>
              <a:off x="6474322" y="2873829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流程图: 合并 7"/>
            <p:cNvSpPr/>
            <p:nvPr/>
          </p:nvSpPr>
          <p:spPr>
            <a:xfrm rot="10800000">
              <a:off x="5220456" y="2881368"/>
              <a:ext cx="2515533" cy="2168686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流程图: 合并 8"/>
            <p:cNvSpPr/>
            <p:nvPr/>
          </p:nvSpPr>
          <p:spPr>
            <a:xfrm>
              <a:off x="5972381" y="5039669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合并 9"/>
            <p:cNvSpPr/>
            <p:nvPr/>
          </p:nvSpPr>
          <p:spPr>
            <a:xfrm rot="10800000">
              <a:off x="8459479" y="5779382"/>
              <a:ext cx="799498" cy="689261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流程图: 合并 10"/>
            <p:cNvSpPr/>
            <p:nvPr/>
          </p:nvSpPr>
          <p:spPr>
            <a:xfrm>
              <a:off x="10385622" y="4794210"/>
              <a:ext cx="390823" cy="336936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流程图: 合并 11"/>
            <p:cNvSpPr/>
            <p:nvPr/>
          </p:nvSpPr>
          <p:spPr>
            <a:xfrm>
              <a:off x="7409845" y="6207344"/>
              <a:ext cx="1449383" cy="1249540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流程图: 合并 12"/>
            <p:cNvSpPr/>
            <p:nvPr/>
          </p:nvSpPr>
          <p:spPr>
            <a:xfrm>
              <a:off x="3958789" y="2881366"/>
              <a:ext cx="2515534" cy="2168688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" name="组合 13"/>
          <p:cNvGrpSpPr/>
          <p:nvPr/>
        </p:nvGrpSpPr>
        <p:grpSpPr>
          <a:xfrm rot="5400000" flipV="1">
            <a:off x="121679" y="-135235"/>
            <a:ext cx="1442370" cy="1685731"/>
            <a:chOff x="7954549" y="0"/>
            <a:chExt cx="4237451" cy="5018024"/>
          </a:xfrm>
        </p:grpSpPr>
        <p:sp>
          <p:nvSpPr>
            <p:cNvPr id="15" name="流程图: 合并 14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流程图: 合并 15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流程图: 合并 17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流程图: 合并 18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流程图: 合并 19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ll/>
      </p:transition>
    </mc:Choice>
    <mc:Fallback xmlns="">
      <p:transition>
        <p:pull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/>
          <p:nvPr/>
        </p:nvSpPr>
        <p:spPr>
          <a:xfrm>
            <a:off x="5669280" y="347509"/>
            <a:ext cx="6522720" cy="2071606"/>
          </a:xfrm>
          <a:prstGeom prst="rect">
            <a:avLst/>
          </a:prstGeom>
          <a:solidFill>
            <a:srgbClr val="EB5F4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9600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entury Gothic" panose="020B0502020202020204"/>
                <a:ea typeface="微软雅黑" panose="020B0503020204020204" charset="-122"/>
              </a:rPr>
              <a:t>PART  </a:t>
            </a:r>
            <a:r>
              <a:rPr kumimoji="1" lang="en-US" altLang="zh-CN" sz="9600" i="0" u="none" strike="noStrike" kern="1200" spc="50" normalizeH="0" baseline="0" noProof="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03</a:t>
            </a:r>
            <a:endParaRPr kumimoji="1" lang="zh-CN" altLang="en-US" sz="9600" i="0" u="none" strike="noStrike" kern="1200" spc="50" normalizeH="0" baseline="0" noProof="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占位符 2"/>
          <p:cNvSpPr txBox="1"/>
          <p:nvPr/>
        </p:nvSpPr>
        <p:spPr>
          <a:xfrm>
            <a:off x="6262292" y="2666278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0" b="1" kern="1200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zh-CN" altLang="en-US" dirty="0">
                <a:solidFill>
                  <a:srgbClr val="EB5F43"/>
                </a:solidFill>
                <a:latin typeface="Century Gothic" panose="020B0502020202020204"/>
                <a:ea typeface="微软雅黑" panose="020B0503020204020204" charset="-122"/>
              </a:rPr>
              <a:t>项目执行</a:t>
            </a:r>
          </a:p>
          <a:p>
            <a:pPr>
              <a:defRPr/>
            </a:pPr>
            <a:r>
              <a:rPr kumimoji="1" lang="zh-CN" altLang="en-US" dirty="0">
                <a:solidFill>
                  <a:srgbClr val="EB5F43"/>
                </a:solidFill>
                <a:latin typeface="Century Gothic" panose="020B0502020202020204"/>
                <a:ea typeface="微软雅黑" panose="020B0503020204020204" charset="-122"/>
              </a:rPr>
              <a:t>情况</a:t>
            </a:r>
            <a:endParaRPr kumimoji="1" lang="zh-CN" altLang="en-US" dirty="0">
              <a:solidFill>
                <a:srgbClr val="EB5F43"/>
              </a:solidFill>
              <a:latin typeface="Century Gothic" panose="020B0502020202020204"/>
              <a:ea typeface="微软雅黑" panose="020B0503020204020204" charset="-122"/>
              <a:hlinkClick r:id="rId2" action="ppaction://hlinksldjump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0000" b="1" i="0" u="none" strike="noStrike" kern="1200" cap="none" spc="0" normalizeH="0" baseline="0" noProof="0" dirty="0">
              <a:ln>
                <a:noFill/>
              </a:ln>
              <a:solidFill>
                <a:srgbClr val="EB5F43"/>
              </a:solidFill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流程图: 合并 5"/>
          <p:cNvSpPr/>
          <p:nvPr/>
        </p:nvSpPr>
        <p:spPr>
          <a:xfrm>
            <a:off x="810641" y="0"/>
            <a:ext cx="2515535" cy="2168688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合并 6"/>
          <p:cNvSpPr/>
          <p:nvPr/>
        </p:nvSpPr>
        <p:spPr>
          <a:xfrm rot="10800000">
            <a:off x="2068408" y="-2035"/>
            <a:ext cx="2515535" cy="2168688"/>
          </a:xfrm>
          <a:prstGeom prst="flowChartMerg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合并 7"/>
          <p:cNvSpPr/>
          <p:nvPr/>
        </p:nvSpPr>
        <p:spPr>
          <a:xfrm rot="10800000">
            <a:off x="-443225" y="7539"/>
            <a:ext cx="2515533" cy="2168686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流程图: 合并 8"/>
          <p:cNvSpPr/>
          <p:nvPr/>
        </p:nvSpPr>
        <p:spPr>
          <a:xfrm>
            <a:off x="308700" y="2165840"/>
            <a:ext cx="2515535" cy="2168688"/>
          </a:xfrm>
          <a:prstGeom prst="flowChartMerge">
            <a:avLst/>
          </a:prstGeom>
          <a:solidFill>
            <a:srgbClr val="4A5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合并 9"/>
          <p:cNvSpPr/>
          <p:nvPr/>
        </p:nvSpPr>
        <p:spPr>
          <a:xfrm rot="10800000">
            <a:off x="2795798" y="2905553"/>
            <a:ext cx="799498" cy="689261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流程图: 合并 10"/>
          <p:cNvSpPr/>
          <p:nvPr/>
        </p:nvSpPr>
        <p:spPr>
          <a:xfrm>
            <a:off x="4721941" y="1920381"/>
            <a:ext cx="390823" cy="336936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流程图: 合并 11"/>
          <p:cNvSpPr/>
          <p:nvPr/>
        </p:nvSpPr>
        <p:spPr>
          <a:xfrm>
            <a:off x="1746164" y="3333515"/>
            <a:ext cx="1449383" cy="1249540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流程图: 合并 12"/>
          <p:cNvSpPr/>
          <p:nvPr/>
        </p:nvSpPr>
        <p:spPr>
          <a:xfrm>
            <a:off x="-1704892" y="7537"/>
            <a:ext cx="2515534" cy="2168688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带形: 前凸弯 2">
            <a:extLst>
              <a:ext uri="{FF2B5EF4-FFF2-40B4-BE49-F238E27FC236}">
                <a16:creationId xmlns:a16="http://schemas.microsoft.com/office/drawing/2014/main" id="{E646E795-5169-4C8A-A6DA-BBD2D156DD79}"/>
              </a:ext>
            </a:extLst>
          </p:cNvPr>
          <p:cNvSpPr/>
          <p:nvPr/>
        </p:nvSpPr>
        <p:spPr>
          <a:xfrm>
            <a:off x="4878299" y="1014245"/>
            <a:ext cx="2401619" cy="856254"/>
          </a:xfrm>
          <a:prstGeom prst="ellipseRibbon">
            <a:avLst/>
          </a:prstGeom>
          <a:solidFill>
            <a:srgbClr val="FFD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372F606-29D8-4166-B33D-61C92612D1CB}"/>
              </a:ext>
            </a:extLst>
          </p:cNvPr>
          <p:cNvSpPr/>
          <p:nvPr/>
        </p:nvSpPr>
        <p:spPr>
          <a:xfrm>
            <a:off x="2010378" y="5448436"/>
            <a:ext cx="2165978" cy="61555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94007E-8202-4FF3-94AE-4E5DFB202308}"/>
              </a:ext>
            </a:extLst>
          </p:cNvPr>
          <p:cNvSpPr txBox="1"/>
          <p:nvPr/>
        </p:nvSpPr>
        <p:spPr>
          <a:xfrm>
            <a:off x="1990085" y="5448435"/>
            <a:ext cx="22060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内核</a:t>
            </a:r>
            <a:r>
              <a:rPr lang="en-US" altLang="zh-C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1——</a:t>
            </a:r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人脸检测</a:t>
            </a:r>
            <a:endParaRPr lang="en-US" altLang="zh-CN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于仕琪</a:t>
            </a:r>
            <a:r>
              <a:rPr lang="en-US" altLang="zh-CN" sz="1600" b="1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libface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检测器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9CD6037-AB3D-4FC2-A1CC-061E6EA8956B}"/>
              </a:ext>
            </a:extLst>
          </p:cNvPr>
          <p:cNvSpPr/>
          <p:nvPr/>
        </p:nvSpPr>
        <p:spPr>
          <a:xfrm>
            <a:off x="8015903" y="5454237"/>
            <a:ext cx="2236510" cy="58884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20B2143-0D64-4876-A222-E74244D4BDFF}"/>
              </a:ext>
            </a:extLst>
          </p:cNvPr>
          <p:cNvSpPr txBox="1"/>
          <p:nvPr/>
        </p:nvSpPr>
        <p:spPr>
          <a:xfrm>
            <a:off x="8028984" y="5448435"/>
            <a:ext cx="222368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内核</a:t>
            </a:r>
            <a:r>
              <a:rPr lang="en-US" altLang="zh-C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2——</a:t>
            </a:r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表情识别</a:t>
            </a:r>
            <a:endParaRPr lang="en-US" altLang="zh-CN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GoogLeNet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网络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F37B61C-EF86-4848-8064-0DFD0C78C414}"/>
              </a:ext>
            </a:extLst>
          </p:cNvPr>
          <p:cNvSpPr/>
          <p:nvPr/>
        </p:nvSpPr>
        <p:spPr>
          <a:xfrm>
            <a:off x="5001772" y="240703"/>
            <a:ext cx="2165978" cy="61555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407F2D7-D56E-49CA-9831-5FFAAE69A912}"/>
              </a:ext>
            </a:extLst>
          </p:cNvPr>
          <p:cNvSpPr txBox="1"/>
          <p:nvPr/>
        </p:nvSpPr>
        <p:spPr>
          <a:xfrm>
            <a:off x="4883696" y="240702"/>
            <a:ext cx="240161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界面</a:t>
            </a:r>
            <a:r>
              <a:rPr lang="en-US" altLang="zh-C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网站制作</a:t>
            </a:r>
            <a:endParaRPr lang="en-US" altLang="zh-CN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16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Html5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及域名解析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EAD9DF0-ED77-4D0A-A969-7100872089C8}"/>
              </a:ext>
            </a:extLst>
          </p:cNvPr>
          <p:cNvSpPr txBox="1"/>
          <p:nvPr/>
        </p:nvSpPr>
        <p:spPr>
          <a:xfrm>
            <a:off x="5644594" y="125850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界面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3D40CAB1-29B3-4CE3-8332-78E50BDC9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57" y="2065047"/>
            <a:ext cx="4006392" cy="2149262"/>
          </a:xfrm>
          <a:prstGeom prst="rect">
            <a:avLst/>
          </a:prstGeom>
        </p:spPr>
      </p:pic>
      <p:sp>
        <p:nvSpPr>
          <p:cNvPr id="31" name="带形: 前凸弯 30">
            <a:extLst>
              <a:ext uri="{FF2B5EF4-FFF2-40B4-BE49-F238E27FC236}">
                <a16:creationId xmlns:a16="http://schemas.microsoft.com/office/drawing/2014/main" id="{4836523E-A4E0-4058-89E9-F041857A7C70}"/>
              </a:ext>
            </a:extLst>
          </p:cNvPr>
          <p:cNvSpPr/>
          <p:nvPr/>
        </p:nvSpPr>
        <p:spPr>
          <a:xfrm>
            <a:off x="4878299" y="4511006"/>
            <a:ext cx="2401619" cy="856254"/>
          </a:xfrm>
          <a:prstGeom prst="ellipseRibbon">
            <a:avLst/>
          </a:prstGeom>
          <a:solidFill>
            <a:srgbClr val="FFD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F67B5BB-B57C-47EA-888E-DA859FF6B073}"/>
              </a:ext>
            </a:extLst>
          </p:cNvPr>
          <p:cNvSpPr txBox="1"/>
          <p:nvPr/>
        </p:nvSpPr>
        <p:spPr>
          <a:xfrm>
            <a:off x="5644594" y="475526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内核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B2295C5-8392-49F3-8EC9-3D63C7C66A9C}"/>
              </a:ext>
            </a:extLst>
          </p:cNvPr>
          <p:cNvCxnSpPr>
            <a:cxnSpLocks/>
            <a:stCxn id="31" idx="3"/>
            <a:endCxn id="26" idx="0"/>
          </p:cNvCxnSpPr>
          <p:nvPr/>
        </p:nvCxnSpPr>
        <p:spPr>
          <a:xfrm>
            <a:off x="6979716" y="4878928"/>
            <a:ext cx="2161112" cy="569507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E055A4D-7DF0-438C-AC05-A5C4E2959CA7}"/>
              </a:ext>
            </a:extLst>
          </p:cNvPr>
          <p:cNvCxnSpPr>
            <a:cxnSpLocks/>
            <a:stCxn id="15" idx="0"/>
            <a:endCxn id="31" idx="1"/>
          </p:cNvCxnSpPr>
          <p:nvPr/>
        </p:nvCxnSpPr>
        <p:spPr>
          <a:xfrm flipV="1">
            <a:off x="3093111" y="4878928"/>
            <a:ext cx="2085390" cy="569507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6DE64EEE-DA83-4152-830E-8B5E9BFC0069}"/>
              </a:ext>
            </a:extLst>
          </p:cNvPr>
          <p:cNvCxnSpPr>
            <a:cxnSpLocks/>
            <a:stCxn id="29" idx="0"/>
            <a:endCxn id="28" idx="2"/>
          </p:cNvCxnSpPr>
          <p:nvPr/>
        </p:nvCxnSpPr>
        <p:spPr>
          <a:xfrm flipH="1" flipV="1">
            <a:off x="6084506" y="856255"/>
            <a:ext cx="11494" cy="402248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箭头: 上 10">
            <a:extLst>
              <a:ext uri="{FF2B5EF4-FFF2-40B4-BE49-F238E27FC236}">
                <a16:creationId xmlns:a16="http://schemas.microsoft.com/office/drawing/2014/main" id="{5B4B7048-0C49-4A27-B196-F392DDB2CCD9}"/>
              </a:ext>
            </a:extLst>
          </p:cNvPr>
          <p:cNvSpPr/>
          <p:nvPr/>
        </p:nvSpPr>
        <p:spPr>
          <a:xfrm>
            <a:off x="5752535" y="1807220"/>
            <a:ext cx="653145" cy="437522"/>
          </a:xfrm>
          <a:prstGeom prst="upArrow">
            <a:avLst/>
          </a:prstGeom>
          <a:solidFill>
            <a:srgbClr val="A5002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上 35">
            <a:extLst>
              <a:ext uri="{FF2B5EF4-FFF2-40B4-BE49-F238E27FC236}">
                <a16:creationId xmlns:a16="http://schemas.microsoft.com/office/drawing/2014/main" id="{6C8145AE-C640-48E3-8A96-FFD007B4DC24}"/>
              </a:ext>
            </a:extLst>
          </p:cNvPr>
          <p:cNvSpPr/>
          <p:nvPr/>
        </p:nvSpPr>
        <p:spPr>
          <a:xfrm flipV="1">
            <a:off x="5752534" y="4152914"/>
            <a:ext cx="653145" cy="726013"/>
          </a:xfrm>
          <a:prstGeom prst="upArrow">
            <a:avLst/>
          </a:prstGeom>
          <a:solidFill>
            <a:srgbClr val="A5002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78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5" grpId="0"/>
      <p:bldP spid="25" grpId="0" animBg="1"/>
      <p:bldP spid="26" grpId="0"/>
      <p:bldP spid="27" grpId="0" animBg="1"/>
      <p:bldP spid="28" grpId="0"/>
      <p:bldP spid="29" grpId="0"/>
      <p:bldP spid="31" grpId="0" animBg="1"/>
      <p:bldP spid="32" grpId="0"/>
      <p:bldP spid="11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带形: 前凸弯 2">
            <a:extLst>
              <a:ext uri="{FF2B5EF4-FFF2-40B4-BE49-F238E27FC236}">
                <a16:creationId xmlns:a16="http://schemas.microsoft.com/office/drawing/2014/main" id="{E646E795-5169-4C8A-A6DA-BBD2D156DD79}"/>
              </a:ext>
            </a:extLst>
          </p:cNvPr>
          <p:cNvSpPr/>
          <p:nvPr/>
        </p:nvSpPr>
        <p:spPr>
          <a:xfrm>
            <a:off x="4878299" y="1014245"/>
            <a:ext cx="2401619" cy="856254"/>
          </a:xfrm>
          <a:prstGeom prst="ellipseRibbon">
            <a:avLst/>
          </a:prstGeom>
          <a:solidFill>
            <a:srgbClr val="FFD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372F606-29D8-4166-B33D-61C92612D1CB}"/>
              </a:ext>
            </a:extLst>
          </p:cNvPr>
          <p:cNvSpPr/>
          <p:nvPr/>
        </p:nvSpPr>
        <p:spPr>
          <a:xfrm>
            <a:off x="2010378" y="5448436"/>
            <a:ext cx="2165978" cy="61555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94007E-8202-4FF3-94AE-4E5DFB202308}"/>
              </a:ext>
            </a:extLst>
          </p:cNvPr>
          <p:cNvSpPr txBox="1"/>
          <p:nvPr/>
        </p:nvSpPr>
        <p:spPr>
          <a:xfrm>
            <a:off x="1990085" y="5448435"/>
            <a:ext cx="22060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内核</a:t>
            </a:r>
            <a:r>
              <a:rPr lang="en-US" altLang="zh-C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1——</a:t>
            </a:r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人脸检测</a:t>
            </a:r>
            <a:endParaRPr lang="en-US" altLang="zh-CN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于仕琪</a:t>
            </a:r>
            <a:r>
              <a:rPr lang="en-US" altLang="zh-CN" sz="1600" b="1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libface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检测器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9CD6037-AB3D-4FC2-A1CC-061E6EA8956B}"/>
              </a:ext>
            </a:extLst>
          </p:cNvPr>
          <p:cNvSpPr/>
          <p:nvPr/>
        </p:nvSpPr>
        <p:spPr>
          <a:xfrm>
            <a:off x="8015903" y="5454237"/>
            <a:ext cx="2236510" cy="58884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20B2143-0D64-4876-A222-E74244D4BDFF}"/>
              </a:ext>
            </a:extLst>
          </p:cNvPr>
          <p:cNvSpPr txBox="1"/>
          <p:nvPr/>
        </p:nvSpPr>
        <p:spPr>
          <a:xfrm>
            <a:off x="8028984" y="5448435"/>
            <a:ext cx="222368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内核</a:t>
            </a:r>
            <a:r>
              <a:rPr lang="en-US" altLang="zh-C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2——</a:t>
            </a:r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表情识别</a:t>
            </a:r>
            <a:endParaRPr lang="en-US" altLang="zh-CN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GoogLeNet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网络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F37B61C-EF86-4848-8064-0DFD0C78C414}"/>
              </a:ext>
            </a:extLst>
          </p:cNvPr>
          <p:cNvSpPr/>
          <p:nvPr/>
        </p:nvSpPr>
        <p:spPr>
          <a:xfrm>
            <a:off x="5001772" y="240703"/>
            <a:ext cx="2165978" cy="615553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407F2D7-D56E-49CA-9831-5FFAAE69A912}"/>
              </a:ext>
            </a:extLst>
          </p:cNvPr>
          <p:cNvSpPr txBox="1"/>
          <p:nvPr/>
        </p:nvSpPr>
        <p:spPr>
          <a:xfrm>
            <a:off x="4883696" y="240702"/>
            <a:ext cx="240161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界面</a:t>
            </a:r>
            <a:r>
              <a:rPr lang="en-US" altLang="zh-C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网站制作</a:t>
            </a:r>
            <a:endParaRPr lang="en-US" altLang="zh-CN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16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Html5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及域名解析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EAD9DF0-ED77-4D0A-A969-7100872089C8}"/>
              </a:ext>
            </a:extLst>
          </p:cNvPr>
          <p:cNvSpPr txBox="1"/>
          <p:nvPr/>
        </p:nvSpPr>
        <p:spPr>
          <a:xfrm>
            <a:off x="5644594" y="125850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界面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3D40CAB1-29B3-4CE3-8332-78E50BDC9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57" y="2065047"/>
            <a:ext cx="4006392" cy="2149262"/>
          </a:xfrm>
          <a:prstGeom prst="rect">
            <a:avLst/>
          </a:prstGeom>
        </p:spPr>
      </p:pic>
      <p:sp>
        <p:nvSpPr>
          <p:cNvPr id="31" name="带形: 前凸弯 30">
            <a:extLst>
              <a:ext uri="{FF2B5EF4-FFF2-40B4-BE49-F238E27FC236}">
                <a16:creationId xmlns:a16="http://schemas.microsoft.com/office/drawing/2014/main" id="{4836523E-A4E0-4058-89E9-F041857A7C70}"/>
              </a:ext>
            </a:extLst>
          </p:cNvPr>
          <p:cNvSpPr/>
          <p:nvPr/>
        </p:nvSpPr>
        <p:spPr>
          <a:xfrm>
            <a:off x="4878299" y="4511006"/>
            <a:ext cx="2401619" cy="856254"/>
          </a:xfrm>
          <a:prstGeom prst="ellipseRibbon">
            <a:avLst/>
          </a:prstGeom>
          <a:solidFill>
            <a:srgbClr val="FFD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F67B5BB-B57C-47EA-888E-DA859FF6B073}"/>
              </a:ext>
            </a:extLst>
          </p:cNvPr>
          <p:cNvSpPr txBox="1"/>
          <p:nvPr/>
        </p:nvSpPr>
        <p:spPr>
          <a:xfrm>
            <a:off x="5644594" y="475526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内核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B2295C5-8392-49F3-8EC9-3D63C7C66A9C}"/>
              </a:ext>
            </a:extLst>
          </p:cNvPr>
          <p:cNvCxnSpPr>
            <a:cxnSpLocks/>
            <a:stCxn id="31" idx="3"/>
            <a:endCxn id="26" idx="0"/>
          </p:cNvCxnSpPr>
          <p:nvPr/>
        </p:nvCxnSpPr>
        <p:spPr>
          <a:xfrm>
            <a:off x="6979716" y="4878928"/>
            <a:ext cx="2161112" cy="569507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E055A4D-7DF0-438C-AC05-A5C4E2959CA7}"/>
              </a:ext>
            </a:extLst>
          </p:cNvPr>
          <p:cNvCxnSpPr>
            <a:cxnSpLocks/>
            <a:stCxn id="15" idx="0"/>
            <a:endCxn id="31" idx="1"/>
          </p:cNvCxnSpPr>
          <p:nvPr/>
        </p:nvCxnSpPr>
        <p:spPr>
          <a:xfrm flipV="1">
            <a:off x="3093111" y="4878928"/>
            <a:ext cx="2085390" cy="569507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6DE64EEE-DA83-4152-830E-8B5E9BFC0069}"/>
              </a:ext>
            </a:extLst>
          </p:cNvPr>
          <p:cNvCxnSpPr>
            <a:cxnSpLocks/>
            <a:stCxn id="29" idx="0"/>
            <a:endCxn id="28" idx="2"/>
          </p:cNvCxnSpPr>
          <p:nvPr/>
        </p:nvCxnSpPr>
        <p:spPr>
          <a:xfrm flipH="1" flipV="1">
            <a:off x="6084506" y="856255"/>
            <a:ext cx="11494" cy="402248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箭头: 上 10">
            <a:extLst>
              <a:ext uri="{FF2B5EF4-FFF2-40B4-BE49-F238E27FC236}">
                <a16:creationId xmlns:a16="http://schemas.microsoft.com/office/drawing/2014/main" id="{5B4B7048-0C49-4A27-B196-F392DDB2CCD9}"/>
              </a:ext>
            </a:extLst>
          </p:cNvPr>
          <p:cNvSpPr/>
          <p:nvPr/>
        </p:nvSpPr>
        <p:spPr>
          <a:xfrm>
            <a:off x="5752535" y="1807220"/>
            <a:ext cx="653145" cy="437522"/>
          </a:xfrm>
          <a:prstGeom prst="upArrow">
            <a:avLst/>
          </a:prstGeom>
          <a:solidFill>
            <a:srgbClr val="A5002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上 35">
            <a:extLst>
              <a:ext uri="{FF2B5EF4-FFF2-40B4-BE49-F238E27FC236}">
                <a16:creationId xmlns:a16="http://schemas.microsoft.com/office/drawing/2014/main" id="{6C8145AE-C640-48E3-8A96-FFD007B4DC24}"/>
              </a:ext>
            </a:extLst>
          </p:cNvPr>
          <p:cNvSpPr/>
          <p:nvPr/>
        </p:nvSpPr>
        <p:spPr>
          <a:xfrm flipV="1">
            <a:off x="5752534" y="4152914"/>
            <a:ext cx="653145" cy="726013"/>
          </a:xfrm>
          <a:prstGeom prst="upArrow">
            <a:avLst/>
          </a:prstGeom>
          <a:solidFill>
            <a:srgbClr val="A5002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DF7BD3A-348F-4B6F-9C57-B37B1FA5BCC9}"/>
              </a:ext>
            </a:extLst>
          </p:cNvPr>
          <p:cNvSpPr/>
          <p:nvPr/>
        </p:nvSpPr>
        <p:spPr>
          <a:xfrm>
            <a:off x="-81280" y="-233680"/>
            <a:ext cx="12476480" cy="709168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CE43229-E655-4D29-B72D-3897A343C21F}"/>
              </a:ext>
            </a:extLst>
          </p:cNvPr>
          <p:cNvSpPr/>
          <p:nvPr/>
        </p:nvSpPr>
        <p:spPr>
          <a:xfrm>
            <a:off x="8015903" y="5474557"/>
            <a:ext cx="2236510" cy="58884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9E4911E-5B94-4825-8325-9D45FFB8CCFC}"/>
              </a:ext>
            </a:extLst>
          </p:cNvPr>
          <p:cNvSpPr txBox="1"/>
          <p:nvPr/>
        </p:nvSpPr>
        <p:spPr>
          <a:xfrm>
            <a:off x="8028984" y="5468755"/>
            <a:ext cx="222368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内核</a:t>
            </a:r>
            <a:r>
              <a:rPr lang="en-US" altLang="zh-C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2——</a:t>
            </a:r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表情识别</a:t>
            </a:r>
            <a:endParaRPr lang="en-US" altLang="zh-CN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GoogLeNet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网络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带形: 前凸弯 39">
            <a:extLst>
              <a:ext uri="{FF2B5EF4-FFF2-40B4-BE49-F238E27FC236}">
                <a16:creationId xmlns:a16="http://schemas.microsoft.com/office/drawing/2014/main" id="{8084D9B9-DC4A-4DDC-9417-F1246DBB33EA}"/>
              </a:ext>
            </a:extLst>
          </p:cNvPr>
          <p:cNvSpPr/>
          <p:nvPr/>
        </p:nvSpPr>
        <p:spPr>
          <a:xfrm>
            <a:off x="4878299" y="4531326"/>
            <a:ext cx="2401619" cy="856254"/>
          </a:xfrm>
          <a:prstGeom prst="ellipseRibbon">
            <a:avLst/>
          </a:prstGeom>
          <a:solidFill>
            <a:srgbClr val="FFD4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9894969-995B-4510-A74E-074969B5F8F1}"/>
              </a:ext>
            </a:extLst>
          </p:cNvPr>
          <p:cNvSpPr txBox="1"/>
          <p:nvPr/>
        </p:nvSpPr>
        <p:spPr>
          <a:xfrm>
            <a:off x="5644594" y="477558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内核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75645B6-BFEA-4106-A8D1-0504B0E71B15}"/>
              </a:ext>
            </a:extLst>
          </p:cNvPr>
          <p:cNvCxnSpPr>
            <a:cxnSpLocks/>
            <a:stCxn id="40" idx="3"/>
            <a:endCxn id="39" idx="0"/>
          </p:cNvCxnSpPr>
          <p:nvPr/>
        </p:nvCxnSpPr>
        <p:spPr>
          <a:xfrm>
            <a:off x="6979716" y="4899248"/>
            <a:ext cx="2161112" cy="569507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19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/>
      <p:bldP spid="40" grpId="0" animBg="1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96"/>
            <a:ext cx="9762066" cy="6729043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" name="图片 2" descr="psb4E4Y1KQ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80" y="0"/>
            <a:ext cx="10403840" cy="5559425"/>
          </a:xfrm>
          <a:prstGeom prst="rect">
            <a:avLst/>
          </a:prstGeom>
        </p:spPr>
      </p:pic>
      <p:pic>
        <p:nvPicPr>
          <p:cNvPr id="4" name="图片 3" descr="psb4E4Y1KQY"/>
          <p:cNvPicPr>
            <a:picLocks noChangeAspect="1"/>
          </p:cNvPicPr>
          <p:nvPr/>
        </p:nvPicPr>
        <p:blipFill>
          <a:blip r:embed="rId3"/>
          <a:srcRect l="20715" t="36950" r="75146" b="52667"/>
          <a:stretch>
            <a:fillRect/>
          </a:stretch>
        </p:blipFill>
        <p:spPr>
          <a:xfrm>
            <a:off x="779780" y="419100"/>
            <a:ext cx="1631315" cy="2186940"/>
          </a:xfrm>
          <a:prstGeom prst="rect">
            <a:avLst/>
          </a:prstGeom>
        </p:spPr>
      </p:pic>
      <p:pic>
        <p:nvPicPr>
          <p:cNvPr id="5" name="图片 4" descr="psb4E4Y1KQY"/>
          <p:cNvPicPr>
            <a:picLocks noChangeAspect="1"/>
          </p:cNvPicPr>
          <p:nvPr/>
        </p:nvPicPr>
        <p:blipFill>
          <a:blip r:embed="rId3"/>
          <a:srcRect l="27567" t="62594" r="68294" b="27023"/>
          <a:stretch>
            <a:fillRect/>
          </a:stretch>
        </p:blipFill>
        <p:spPr>
          <a:xfrm>
            <a:off x="2037080" y="3822700"/>
            <a:ext cx="1631315" cy="2186940"/>
          </a:xfrm>
          <a:prstGeom prst="rect">
            <a:avLst/>
          </a:prstGeom>
        </p:spPr>
      </p:pic>
      <p:pic>
        <p:nvPicPr>
          <p:cNvPr id="6" name="图片 5" descr="psb4E4Y1KQY"/>
          <p:cNvPicPr>
            <a:picLocks noChangeAspect="1"/>
          </p:cNvPicPr>
          <p:nvPr/>
        </p:nvPicPr>
        <p:blipFill>
          <a:blip r:embed="rId3"/>
          <a:srcRect l="78068" t="10905" r="17793" b="78712"/>
          <a:stretch>
            <a:fillRect/>
          </a:stretch>
        </p:blipFill>
        <p:spPr>
          <a:xfrm>
            <a:off x="4759960" y="1433195"/>
            <a:ext cx="1631315" cy="2186940"/>
          </a:xfrm>
          <a:prstGeom prst="rect">
            <a:avLst/>
          </a:prstGeom>
        </p:spPr>
      </p:pic>
      <p:pic>
        <p:nvPicPr>
          <p:cNvPr id="7" name="图片 6" descr="psb4E4Y1KQY"/>
          <p:cNvPicPr>
            <a:picLocks noChangeAspect="1"/>
          </p:cNvPicPr>
          <p:nvPr/>
        </p:nvPicPr>
        <p:blipFill>
          <a:blip r:embed="rId3"/>
          <a:srcRect l="56683" t="62160" r="39178" b="27457"/>
          <a:stretch>
            <a:fillRect/>
          </a:stretch>
        </p:blipFill>
        <p:spPr>
          <a:xfrm>
            <a:off x="7597775" y="3813175"/>
            <a:ext cx="1631315" cy="2186940"/>
          </a:xfrm>
          <a:prstGeom prst="rect">
            <a:avLst/>
          </a:prstGeom>
        </p:spPr>
      </p:pic>
      <p:pic>
        <p:nvPicPr>
          <p:cNvPr id="8" name="图片 7" descr="psb4E4Y1KQY"/>
          <p:cNvPicPr>
            <a:picLocks noChangeAspect="1"/>
          </p:cNvPicPr>
          <p:nvPr/>
        </p:nvPicPr>
        <p:blipFill>
          <a:blip r:embed="rId3"/>
          <a:srcRect l="42125" t="79423" r="53736" b="10194"/>
          <a:stretch>
            <a:fillRect/>
          </a:stretch>
        </p:blipFill>
        <p:spPr>
          <a:xfrm>
            <a:off x="8853805" y="194945"/>
            <a:ext cx="1631315" cy="218694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692969" y="1195313"/>
            <a:ext cx="14168487" cy="353044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8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Fer-2013 </a:t>
            </a:r>
            <a:r>
              <a:rPr lang="zh-CN" altLang="en-US" sz="8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8D4633DF-7685-4A20-9983-41D6DF80D2B8}"/>
              </a:ext>
            </a:extLst>
          </p:cNvPr>
          <p:cNvSpPr txBox="1"/>
          <p:nvPr/>
        </p:nvSpPr>
        <p:spPr>
          <a:xfrm>
            <a:off x="1557338" y="148369"/>
            <a:ext cx="1721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CNN</a:t>
            </a:r>
            <a:r>
              <a:rPr lang="zh-CN" altLang="en-US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浅</a:t>
            </a:r>
            <a:endParaRPr lang="zh-CN" altLang="en-US" sz="4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A7A81E-0D29-4769-B709-F14F1EF2E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14196"/>
            <a:ext cx="4175593" cy="5753229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410C0C73-1A85-4B27-A4CF-45A124BDFBB3}"/>
              </a:ext>
            </a:extLst>
          </p:cNvPr>
          <p:cNvSpPr/>
          <p:nvPr/>
        </p:nvSpPr>
        <p:spPr>
          <a:xfrm>
            <a:off x="6659003" y="227780"/>
            <a:ext cx="1837085" cy="3619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Conv </a:t>
            </a:r>
            <a:r>
              <a:rPr lang="en-US" altLang="zh-C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3x3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21C1A2F-399D-4C01-B44D-E8296A09EEBA}"/>
              </a:ext>
            </a:extLst>
          </p:cNvPr>
          <p:cNvSpPr/>
          <p:nvPr/>
        </p:nvSpPr>
        <p:spPr>
          <a:xfrm>
            <a:off x="7067080" y="1257309"/>
            <a:ext cx="1020933" cy="35404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C8350B8-E901-4712-90D7-51741042EBA4}"/>
              </a:ext>
            </a:extLst>
          </p:cNvPr>
          <p:cNvSpPr/>
          <p:nvPr/>
        </p:nvSpPr>
        <p:spPr>
          <a:xfrm>
            <a:off x="7067081" y="751914"/>
            <a:ext cx="1020933" cy="3540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CN" altLang="en-US" sz="2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38F32D2-C8E4-4D7A-9306-72053807DDF4}"/>
              </a:ext>
            </a:extLst>
          </p:cNvPr>
          <p:cNvCxnSpPr>
            <a:stCxn id="20" idx="2"/>
            <a:endCxn id="15" idx="0"/>
          </p:cNvCxnSpPr>
          <p:nvPr/>
        </p:nvCxnSpPr>
        <p:spPr>
          <a:xfrm flipH="1">
            <a:off x="7577546" y="1105957"/>
            <a:ext cx="1" cy="1513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421D1FF-93C3-4ABE-9F44-7AD50C28A139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>
            <a:off x="7577547" y="589738"/>
            <a:ext cx="0" cy="1621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0228D9F-FE2D-4483-BA7D-3670AD492D7A}"/>
              </a:ext>
            </a:extLst>
          </p:cNvPr>
          <p:cNvSpPr/>
          <p:nvPr/>
        </p:nvSpPr>
        <p:spPr>
          <a:xfrm>
            <a:off x="6659003" y="1793689"/>
            <a:ext cx="1837085" cy="3619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Conv </a:t>
            </a:r>
            <a:r>
              <a:rPr lang="en-US" altLang="zh-C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3x3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46D3722-B031-4C86-9A17-F4BD33CB4ED1}"/>
              </a:ext>
            </a:extLst>
          </p:cNvPr>
          <p:cNvSpPr/>
          <p:nvPr/>
        </p:nvSpPr>
        <p:spPr>
          <a:xfrm>
            <a:off x="7067079" y="2823217"/>
            <a:ext cx="1020933" cy="35404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BE7E11D-06EE-4762-9192-CB5756461112}"/>
              </a:ext>
            </a:extLst>
          </p:cNvPr>
          <p:cNvSpPr/>
          <p:nvPr/>
        </p:nvSpPr>
        <p:spPr>
          <a:xfrm>
            <a:off x="7067080" y="2317823"/>
            <a:ext cx="1020933" cy="3540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CN" altLang="en-US" sz="2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ADBF85E-EAE2-46EF-BE88-F5A7EC7ABBAC}"/>
              </a:ext>
            </a:extLst>
          </p:cNvPr>
          <p:cNvCxnSpPr>
            <a:stCxn id="26" idx="2"/>
            <a:endCxn id="25" idx="0"/>
          </p:cNvCxnSpPr>
          <p:nvPr/>
        </p:nvCxnSpPr>
        <p:spPr>
          <a:xfrm flipH="1">
            <a:off x="7577545" y="2671866"/>
            <a:ext cx="1" cy="1513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D5702D2-04AD-43DD-AB38-AF0E9FB500EC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7577546" y="2155646"/>
            <a:ext cx="0" cy="1621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70C8834B-A606-4CBE-8A21-71F671C43E4C}"/>
              </a:ext>
            </a:extLst>
          </p:cNvPr>
          <p:cNvSpPr/>
          <p:nvPr/>
        </p:nvSpPr>
        <p:spPr>
          <a:xfrm>
            <a:off x="6659003" y="3361849"/>
            <a:ext cx="1837085" cy="3619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Conv </a:t>
            </a:r>
            <a:r>
              <a:rPr lang="en-US" altLang="zh-C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3x3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1F2B4DFE-FBAA-4FFC-A250-B821645C0585}"/>
              </a:ext>
            </a:extLst>
          </p:cNvPr>
          <p:cNvSpPr/>
          <p:nvPr/>
        </p:nvSpPr>
        <p:spPr>
          <a:xfrm>
            <a:off x="7067078" y="4391378"/>
            <a:ext cx="1020933" cy="35404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6A9C1FD-B434-44B4-9DC4-1E7D82BCBF14}"/>
              </a:ext>
            </a:extLst>
          </p:cNvPr>
          <p:cNvSpPr/>
          <p:nvPr/>
        </p:nvSpPr>
        <p:spPr>
          <a:xfrm>
            <a:off x="7067079" y="3885984"/>
            <a:ext cx="1020933" cy="3540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CN" altLang="en-US" sz="2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6EE240A2-B167-4B28-932B-3833815B7A01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 flipH="1">
            <a:off x="7577544" y="4240026"/>
            <a:ext cx="1" cy="1513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296F2F6-FE33-4C2A-AB3E-EFE2419F325A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7577545" y="3723807"/>
            <a:ext cx="0" cy="1621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AC16FA8-D7EC-4B8D-A236-47D5412F9DA9}"/>
              </a:ext>
            </a:extLst>
          </p:cNvPr>
          <p:cNvCxnSpPr>
            <a:cxnSpLocks/>
          </p:cNvCxnSpPr>
          <p:nvPr/>
        </p:nvCxnSpPr>
        <p:spPr>
          <a:xfrm>
            <a:off x="7577544" y="1631512"/>
            <a:ext cx="0" cy="1621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3DFD4EB-62D1-4A9E-B5B0-4051FAE64C95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577544" y="3177260"/>
            <a:ext cx="1" cy="18458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E365E656-399C-4CDC-9D86-5CD76E8B5B38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7577544" y="4745422"/>
            <a:ext cx="0" cy="1617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B4B44BAB-C389-4A4C-ACE7-E189A42E6FC7}"/>
              </a:ext>
            </a:extLst>
          </p:cNvPr>
          <p:cNvSpPr/>
          <p:nvPr/>
        </p:nvSpPr>
        <p:spPr>
          <a:xfrm>
            <a:off x="6101056" y="4896773"/>
            <a:ext cx="2952975" cy="2639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3B0F8ED-ADD6-4EF7-9133-07AC885399B7}"/>
              </a:ext>
            </a:extLst>
          </p:cNvPr>
          <p:cNvSpPr txBox="1"/>
          <p:nvPr/>
        </p:nvSpPr>
        <p:spPr>
          <a:xfrm>
            <a:off x="9227983" y="4877938"/>
            <a:ext cx="1302532" cy="338554"/>
          </a:xfrm>
          <a:prstGeom prst="rect">
            <a:avLst/>
          </a:prstGeom>
          <a:noFill/>
          <a:ln w="19050">
            <a:solidFill>
              <a:srgbClr val="A5002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64*6*6→128</a:t>
            </a:r>
            <a:endParaRPr lang="zh-CN" altLang="en-US" sz="1600" dirty="0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774762EB-BE07-4467-AE93-5751A0DB764F}"/>
              </a:ext>
            </a:extLst>
          </p:cNvPr>
          <p:cNvSpPr/>
          <p:nvPr/>
        </p:nvSpPr>
        <p:spPr>
          <a:xfrm>
            <a:off x="7067077" y="5182054"/>
            <a:ext cx="1020933" cy="2053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212BAD36-64D7-475D-9D1C-A85D614C1151}"/>
              </a:ext>
            </a:extLst>
          </p:cNvPr>
          <p:cNvSpPr/>
          <p:nvPr/>
        </p:nvSpPr>
        <p:spPr>
          <a:xfrm>
            <a:off x="6093247" y="5405570"/>
            <a:ext cx="2952975" cy="2409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2087DC5-0CFB-48BF-84FC-30824BBBFA47}"/>
              </a:ext>
            </a:extLst>
          </p:cNvPr>
          <p:cNvSpPr/>
          <p:nvPr/>
        </p:nvSpPr>
        <p:spPr>
          <a:xfrm>
            <a:off x="6439408" y="206473"/>
            <a:ext cx="2215185" cy="4538947"/>
          </a:xfrm>
          <a:prstGeom prst="rect">
            <a:avLst/>
          </a:prstGeom>
          <a:noFill/>
          <a:ln w="19050">
            <a:solidFill>
              <a:srgbClr val="A5002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B33A55C-EE3D-49B0-970F-AD0C9BC6E348}"/>
              </a:ext>
            </a:extLst>
          </p:cNvPr>
          <p:cNvSpPr/>
          <p:nvPr/>
        </p:nvSpPr>
        <p:spPr>
          <a:xfrm flipH="1" flipV="1">
            <a:off x="5990035" y="4891121"/>
            <a:ext cx="3119482" cy="132495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400446D1-5BD6-4457-9220-ACC401BE01B6}"/>
              </a:ext>
            </a:extLst>
          </p:cNvPr>
          <p:cNvSpPr/>
          <p:nvPr/>
        </p:nvSpPr>
        <p:spPr>
          <a:xfrm>
            <a:off x="7067077" y="5649988"/>
            <a:ext cx="1020933" cy="2053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E43AA852-8FCC-412D-9233-A29D72817AD8}"/>
              </a:ext>
            </a:extLst>
          </p:cNvPr>
          <p:cNvSpPr/>
          <p:nvPr/>
        </p:nvSpPr>
        <p:spPr>
          <a:xfrm>
            <a:off x="6093247" y="5892399"/>
            <a:ext cx="2952975" cy="2409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FC00FB0-4060-4525-90D8-681D7D654A7F}"/>
              </a:ext>
            </a:extLst>
          </p:cNvPr>
          <p:cNvSpPr txBox="1"/>
          <p:nvPr/>
        </p:nvSpPr>
        <p:spPr>
          <a:xfrm>
            <a:off x="9212729" y="5399579"/>
            <a:ext cx="973829" cy="338554"/>
          </a:xfrm>
          <a:prstGeom prst="rect">
            <a:avLst/>
          </a:prstGeom>
          <a:noFill/>
          <a:ln w="19050">
            <a:solidFill>
              <a:srgbClr val="A5002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128→64</a:t>
            </a:r>
            <a:endParaRPr lang="zh-CN" altLang="en-US" sz="16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F165E1D-7543-4F13-B739-737F704BE805}"/>
              </a:ext>
            </a:extLst>
          </p:cNvPr>
          <p:cNvSpPr txBox="1"/>
          <p:nvPr/>
        </p:nvSpPr>
        <p:spPr>
          <a:xfrm>
            <a:off x="9227983" y="5892397"/>
            <a:ext cx="749137" cy="338554"/>
          </a:xfrm>
          <a:prstGeom prst="rect">
            <a:avLst/>
          </a:prstGeom>
          <a:noFill/>
          <a:ln w="19050">
            <a:solidFill>
              <a:srgbClr val="A5002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64→7</a:t>
            </a:r>
            <a:endParaRPr lang="zh-CN" altLang="en-US" sz="1600" dirty="0"/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218AAFCB-C7C7-4099-B4A9-415F7A5E10D3}"/>
              </a:ext>
            </a:extLst>
          </p:cNvPr>
          <p:cNvCxnSpPr>
            <a:cxnSpLocks/>
          </p:cNvCxnSpPr>
          <p:nvPr/>
        </p:nvCxnSpPr>
        <p:spPr>
          <a:xfrm>
            <a:off x="7569735" y="6234209"/>
            <a:ext cx="1" cy="18458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AAEFD95-9C19-45A9-8275-6F9D71093F9C}"/>
              </a:ext>
            </a:extLst>
          </p:cNvPr>
          <p:cNvSpPr/>
          <p:nvPr/>
        </p:nvSpPr>
        <p:spPr>
          <a:xfrm>
            <a:off x="7036533" y="6397977"/>
            <a:ext cx="1020933" cy="253549"/>
          </a:xfrm>
          <a:prstGeom prst="roundRect">
            <a:avLst/>
          </a:prstGeom>
          <a:solidFill>
            <a:srgbClr val="FFCC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DF9155A9-AB82-48A3-9FF0-314EEF6E4DF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376184" y="2357232"/>
            <a:ext cx="8815816" cy="4510193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88E6A21D-FC32-44D4-963A-942AB3729599}"/>
              </a:ext>
            </a:extLst>
          </p:cNvPr>
          <p:cNvSpPr txBox="1"/>
          <p:nvPr/>
        </p:nvSpPr>
        <p:spPr>
          <a:xfrm>
            <a:off x="9792729" y="1548553"/>
            <a:ext cx="1510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50.8%</a:t>
            </a:r>
            <a:endParaRPr lang="zh-CN" altLang="en-US" sz="4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17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395724B-587E-4DD3-8814-79E9F6A6691A}"/>
              </a:ext>
            </a:extLst>
          </p:cNvPr>
          <p:cNvSpPr txBox="1"/>
          <p:nvPr/>
        </p:nvSpPr>
        <p:spPr>
          <a:xfrm>
            <a:off x="1456393" y="41991"/>
            <a:ext cx="2552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CNN+BN()</a:t>
            </a:r>
            <a:endParaRPr lang="zh-CN" altLang="en-US" sz="4000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9CBB02-F1BF-4269-86BA-EC23A64E0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643499"/>
            <a:ext cx="3495043" cy="6386320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239652-5733-434F-8FAF-856E0E6FF3F9}"/>
              </a:ext>
            </a:extLst>
          </p:cNvPr>
          <p:cNvSpPr/>
          <p:nvPr/>
        </p:nvSpPr>
        <p:spPr>
          <a:xfrm>
            <a:off x="4421757" y="664806"/>
            <a:ext cx="1837085" cy="3619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Conv </a:t>
            </a:r>
            <a:r>
              <a:rPr lang="en-US" altLang="zh-C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3x3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1BD2C13-8F59-4793-9CB4-0D347FD87082}"/>
              </a:ext>
            </a:extLst>
          </p:cNvPr>
          <p:cNvSpPr/>
          <p:nvPr/>
        </p:nvSpPr>
        <p:spPr>
          <a:xfrm>
            <a:off x="4829834" y="1694335"/>
            <a:ext cx="1020933" cy="35404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5889964-F0CB-48BD-86A8-80F870CAF649}"/>
              </a:ext>
            </a:extLst>
          </p:cNvPr>
          <p:cNvSpPr/>
          <p:nvPr/>
        </p:nvSpPr>
        <p:spPr>
          <a:xfrm>
            <a:off x="4829835" y="1188940"/>
            <a:ext cx="1020933" cy="3540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CN" altLang="en-US" sz="2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35757B8-6F2D-4423-A394-C751CA45092A}"/>
              </a:ext>
            </a:extLst>
          </p:cNvPr>
          <p:cNvCxnSpPr>
            <a:stCxn id="15" idx="2"/>
            <a:endCxn id="13" idx="0"/>
          </p:cNvCxnSpPr>
          <p:nvPr/>
        </p:nvCxnSpPr>
        <p:spPr>
          <a:xfrm flipH="1">
            <a:off x="5340300" y="1542983"/>
            <a:ext cx="1" cy="1513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A986FED-4AAB-47E8-9E84-1A64A6FB2599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5340301" y="1026764"/>
            <a:ext cx="0" cy="1621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DE9440D-D365-4847-97B0-94EEB64CE83B}"/>
              </a:ext>
            </a:extLst>
          </p:cNvPr>
          <p:cNvSpPr/>
          <p:nvPr/>
        </p:nvSpPr>
        <p:spPr>
          <a:xfrm>
            <a:off x="4421757" y="2230715"/>
            <a:ext cx="1837085" cy="3619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Conv </a:t>
            </a:r>
            <a:r>
              <a:rPr lang="en-US" altLang="zh-C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3x3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3D0F2AA-DE14-44C8-89E3-3989867FDE60}"/>
              </a:ext>
            </a:extLst>
          </p:cNvPr>
          <p:cNvSpPr/>
          <p:nvPr/>
        </p:nvSpPr>
        <p:spPr>
          <a:xfrm>
            <a:off x="4829833" y="3260243"/>
            <a:ext cx="1020933" cy="35404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4DFA68C-1CE6-46B4-9BAA-D7219DAAEC2F}"/>
              </a:ext>
            </a:extLst>
          </p:cNvPr>
          <p:cNvSpPr/>
          <p:nvPr/>
        </p:nvSpPr>
        <p:spPr>
          <a:xfrm>
            <a:off x="4829834" y="2754849"/>
            <a:ext cx="1020933" cy="3540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CN" altLang="en-US" sz="2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80969EF-347C-4003-8B09-7F4C983170BF}"/>
              </a:ext>
            </a:extLst>
          </p:cNvPr>
          <p:cNvCxnSpPr>
            <a:stCxn id="26" idx="2"/>
            <a:endCxn id="25" idx="0"/>
          </p:cNvCxnSpPr>
          <p:nvPr/>
        </p:nvCxnSpPr>
        <p:spPr>
          <a:xfrm flipH="1">
            <a:off x="5340299" y="3108892"/>
            <a:ext cx="1" cy="1513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34010F81-02CE-4590-A223-C08DEB727AC6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5340300" y="2592672"/>
            <a:ext cx="0" cy="1621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5282884B-1D13-4FD3-96C9-54B3711EA91A}"/>
              </a:ext>
            </a:extLst>
          </p:cNvPr>
          <p:cNvSpPr/>
          <p:nvPr/>
        </p:nvSpPr>
        <p:spPr>
          <a:xfrm>
            <a:off x="4421757" y="3798875"/>
            <a:ext cx="1837085" cy="3619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Conv </a:t>
            </a:r>
            <a:r>
              <a:rPr lang="en-US" altLang="zh-C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3x3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E09C3AB7-4F08-449E-A9CF-FA7877C0AEB7}"/>
              </a:ext>
            </a:extLst>
          </p:cNvPr>
          <p:cNvSpPr/>
          <p:nvPr/>
        </p:nvSpPr>
        <p:spPr>
          <a:xfrm>
            <a:off x="4829832" y="4828404"/>
            <a:ext cx="1020933" cy="35404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7C927D33-C5A1-4013-983E-E8D16C187EAC}"/>
              </a:ext>
            </a:extLst>
          </p:cNvPr>
          <p:cNvSpPr/>
          <p:nvPr/>
        </p:nvSpPr>
        <p:spPr>
          <a:xfrm>
            <a:off x="4829833" y="4323010"/>
            <a:ext cx="1020933" cy="3540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CN" altLang="en-US" sz="2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15495AC-AAD8-4A53-9F2F-E7EAE8A63C57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 flipH="1">
            <a:off x="5340298" y="4677052"/>
            <a:ext cx="1" cy="1513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1EC1EB1-9D88-4E85-BB0F-CAB9169E925D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5340299" y="4160833"/>
            <a:ext cx="0" cy="1621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D31F693-BB4C-4314-805E-45C333493067}"/>
              </a:ext>
            </a:extLst>
          </p:cNvPr>
          <p:cNvCxnSpPr>
            <a:cxnSpLocks/>
          </p:cNvCxnSpPr>
          <p:nvPr/>
        </p:nvCxnSpPr>
        <p:spPr>
          <a:xfrm>
            <a:off x="5340298" y="2068538"/>
            <a:ext cx="0" cy="1621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A54BA98B-8A7B-4A35-9B48-F828B73F15D5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5340298" y="3614286"/>
            <a:ext cx="1" cy="18458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1011ADC-1AE3-43AC-88BC-D315D7BDC980}"/>
              </a:ext>
            </a:extLst>
          </p:cNvPr>
          <p:cNvCxnSpPr>
            <a:cxnSpLocks/>
          </p:cNvCxnSpPr>
          <p:nvPr/>
        </p:nvCxnSpPr>
        <p:spPr>
          <a:xfrm>
            <a:off x="10520930" y="915"/>
            <a:ext cx="0" cy="1617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08533145-3EC3-48BB-ACC7-E1E8F217922E}"/>
              </a:ext>
            </a:extLst>
          </p:cNvPr>
          <p:cNvSpPr/>
          <p:nvPr/>
        </p:nvSpPr>
        <p:spPr>
          <a:xfrm>
            <a:off x="9044442" y="152266"/>
            <a:ext cx="2952975" cy="2639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AC3FB0EE-2D79-4BE0-BF5D-858C58CB8D65}"/>
              </a:ext>
            </a:extLst>
          </p:cNvPr>
          <p:cNvSpPr/>
          <p:nvPr/>
        </p:nvSpPr>
        <p:spPr>
          <a:xfrm>
            <a:off x="10010463" y="437547"/>
            <a:ext cx="1020933" cy="2053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23491014-5F0F-4FF8-8898-CB83FE87DEDC}"/>
              </a:ext>
            </a:extLst>
          </p:cNvPr>
          <p:cNvSpPr/>
          <p:nvPr/>
        </p:nvSpPr>
        <p:spPr>
          <a:xfrm>
            <a:off x="9036633" y="661063"/>
            <a:ext cx="2952975" cy="2409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6ADD762-8983-43C2-B849-8D64F9F87052}"/>
              </a:ext>
            </a:extLst>
          </p:cNvPr>
          <p:cNvSpPr/>
          <p:nvPr/>
        </p:nvSpPr>
        <p:spPr>
          <a:xfrm flipH="1" flipV="1">
            <a:off x="8933421" y="146614"/>
            <a:ext cx="3119482" cy="1324952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14AAEE49-93BE-4107-990F-BC76E2A463D8}"/>
              </a:ext>
            </a:extLst>
          </p:cNvPr>
          <p:cNvSpPr/>
          <p:nvPr/>
        </p:nvSpPr>
        <p:spPr>
          <a:xfrm>
            <a:off x="10010463" y="905481"/>
            <a:ext cx="1020933" cy="2053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6F5F9C15-92CD-421F-9F90-74B5F0D4538A}"/>
              </a:ext>
            </a:extLst>
          </p:cNvPr>
          <p:cNvSpPr/>
          <p:nvPr/>
        </p:nvSpPr>
        <p:spPr>
          <a:xfrm>
            <a:off x="9036633" y="1147892"/>
            <a:ext cx="2952975" cy="2409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9F73105-8D80-4158-BE8F-D816B2FDCB43}"/>
              </a:ext>
            </a:extLst>
          </p:cNvPr>
          <p:cNvCxnSpPr>
            <a:cxnSpLocks/>
          </p:cNvCxnSpPr>
          <p:nvPr/>
        </p:nvCxnSpPr>
        <p:spPr>
          <a:xfrm>
            <a:off x="10513121" y="1489702"/>
            <a:ext cx="1" cy="18458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2166B28-F84B-4E05-8477-907D9A6700F4}"/>
              </a:ext>
            </a:extLst>
          </p:cNvPr>
          <p:cNvSpPr/>
          <p:nvPr/>
        </p:nvSpPr>
        <p:spPr>
          <a:xfrm>
            <a:off x="9979919" y="1653470"/>
            <a:ext cx="1020933" cy="253549"/>
          </a:xfrm>
          <a:prstGeom prst="roundRect">
            <a:avLst/>
          </a:prstGeom>
          <a:solidFill>
            <a:srgbClr val="FFCC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E631258-5239-4DEA-824D-ABFD6E13E4E8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5340299" y="5182447"/>
            <a:ext cx="0" cy="19219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F8F5BD99-841F-4C61-8859-947E13066DEC}"/>
              </a:ext>
            </a:extLst>
          </p:cNvPr>
          <p:cNvSpPr/>
          <p:nvPr/>
        </p:nvSpPr>
        <p:spPr>
          <a:xfrm>
            <a:off x="7189080" y="911532"/>
            <a:ext cx="1020933" cy="35404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BN()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9E31D10-DEBA-4F99-B927-9843DEEB4E9E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5352841" y="1088554"/>
            <a:ext cx="1836239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D43DED59-545F-4E03-8C39-DFD16E9135D4}"/>
              </a:ext>
            </a:extLst>
          </p:cNvPr>
          <p:cNvSpPr/>
          <p:nvPr/>
        </p:nvSpPr>
        <p:spPr>
          <a:xfrm>
            <a:off x="7177699" y="2468873"/>
            <a:ext cx="1020933" cy="35404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BN()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8F41C21-FFAF-4324-820B-B5BA4312F391}"/>
              </a:ext>
            </a:extLst>
          </p:cNvPr>
          <p:cNvCxnSpPr>
            <a:cxnSpLocks/>
            <a:stCxn id="55" idx="1"/>
          </p:cNvCxnSpPr>
          <p:nvPr/>
        </p:nvCxnSpPr>
        <p:spPr>
          <a:xfrm flipH="1">
            <a:off x="5341460" y="2645895"/>
            <a:ext cx="1836239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372A7327-9AE0-47F9-BC93-E250B0B04D9C}"/>
              </a:ext>
            </a:extLst>
          </p:cNvPr>
          <p:cNvSpPr/>
          <p:nvPr/>
        </p:nvSpPr>
        <p:spPr>
          <a:xfrm>
            <a:off x="7225074" y="4023543"/>
            <a:ext cx="1020933" cy="35404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BN()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C415D031-4FB8-4D1B-81EC-F9E6510AD1E2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5388835" y="4200565"/>
            <a:ext cx="1836239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481DBE98-6F23-4F2A-AAAD-DD4AC0D55C6D}"/>
              </a:ext>
            </a:extLst>
          </p:cNvPr>
          <p:cNvSpPr txBox="1"/>
          <p:nvPr/>
        </p:nvSpPr>
        <p:spPr>
          <a:xfrm>
            <a:off x="9044442" y="2230715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Batch Normalization()</a:t>
            </a:r>
            <a:endParaRPr lang="zh-CN" altLang="en-US" sz="2400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8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 animBg="1"/>
      <p:bldP spid="57" grpId="0" animBg="1"/>
      <p:bldP spid="5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395724B-587E-4DD3-8814-79E9F6A6691A}"/>
              </a:ext>
            </a:extLst>
          </p:cNvPr>
          <p:cNvSpPr txBox="1"/>
          <p:nvPr/>
        </p:nvSpPr>
        <p:spPr>
          <a:xfrm>
            <a:off x="1456393" y="41991"/>
            <a:ext cx="2552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CNN+BN()</a:t>
            </a:r>
            <a:endParaRPr lang="zh-CN" altLang="en-US" sz="4000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9CBB02-F1BF-4269-86BA-EC23A64E0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643499"/>
            <a:ext cx="3495043" cy="6386320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239652-5733-434F-8FAF-856E0E6FF3F9}"/>
              </a:ext>
            </a:extLst>
          </p:cNvPr>
          <p:cNvSpPr/>
          <p:nvPr/>
        </p:nvSpPr>
        <p:spPr>
          <a:xfrm>
            <a:off x="4421755" y="158023"/>
            <a:ext cx="1837085" cy="3619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Conv </a:t>
            </a:r>
            <a:r>
              <a:rPr lang="en-US" altLang="zh-C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3x3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1BD2C13-8F59-4793-9CB4-0D347FD87082}"/>
              </a:ext>
            </a:extLst>
          </p:cNvPr>
          <p:cNvSpPr/>
          <p:nvPr/>
        </p:nvSpPr>
        <p:spPr>
          <a:xfrm>
            <a:off x="4829834" y="1633375"/>
            <a:ext cx="1020933" cy="35404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5889964-F0CB-48BD-86A8-80F870CAF649}"/>
              </a:ext>
            </a:extLst>
          </p:cNvPr>
          <p:cNvSpPr/>
          <p:nvPr/>
        </p:nvSpPr>
        <p:spPr>
          <a:xfrm>
            <a:off x="4829835" y="1127980"/>
            <a:ext cx="1020933" cy="3540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CN" altLang="en-US" sz="2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35757B8-6F2D-4423-A394-C751CA45092A}"/>
              </a:ext>
            </a:extLst>
          </p:cNvPr>
          <p:cNvCxnSpPr>
            <a:stCxn id="15" idx="2"/>
            <a:endCxn id="13" idx="0"/>
          </p:cNvCxnSpPr>
          <p:nvPr/>
        </p:nvCxnSpPr>
        <p:spPr>
          <a:xfrm flipH="1">
            <a:off x="5340300" y="1482023"/>
            <a:ext cx="1" cy="1513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DE9440D-D365-4847-97B0-94EEB64CE83B}"/>
              </a:ext>
            </a:extLst>
          </p:cNvPr>
          <p:cNvSpPr/>
          <p:nvPr/>
        </p:nvSpPr>
        <p:spPr>
          <a:xfrm>
            <a:off x="4421757" y="2169755"/>
            <a:ext cx="1837085" cy="3619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Conv </a:t>
            </a:r>
            <a:r>
              <a:rPr lang="en-US" altLang="zh-C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3x3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3D0F2AA-DE14-44C8-89E3-3989867FDE60}"/>
              </a:ext>
            </a:extLst>
          </p:cNvPr>
          <p:cNvSpPr/>
          <p:nvPr/>
        </p:nvSpPr>
        <p:spPr>
          <a:xfrm>
            <a:off x="4829833" y="3727603"/>
            <a:ext cx="1020933" cy="35404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4DFA68C-1CE6-46B4-9BAA-D7219DAAEC2F}"/>
              </a:ext>
            </a:extLst>
          </p:cNvPr>
          <p:cNvSpPr/>
          <p:nvPr/>
        </p:nvSpPr>
        <p:spPr>
          <a:xfrm>
            <a:off x="4829834" y="3222209"/>
            <a:ext cx="1020933" cy="3540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CN" altLang="en-US" sz="2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80969EF-347C-4003-8B09-7F4C983170BF}"/>
              </a:ext>
            </a:extLst>
          </p:cNvPr>
          <p:cNvCxnSpPr>
            <a:stCxn id="26" idx="2"/>
            <a:endCxn id="25" idx="0"/>
          </p:cNvCxnSpPr>
          <p:nvPr/>
        </p:nvCxnSpPr>
        <p:spPr>
          <a:xfrm flipH="1">
            <a:off x="5340299" y="3576252"/>
            <a:ext cx="1" cy="1513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5282884B-1D13-4FD3-96C9-54B3711EA91A}"/>
              </a:ext>
            </a:extLst>
          </p:cNvPr>
          <p:cNvSpPr/>
          <p:nvPr/>
        </p:nvSpPr>
        <p:spPr>
          <a:xfrm>
            <a:off x="4421757" y="4266235"/>
            <a:ext cx="1837085" cy="3619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Conv </a:t>
            </a:r>
            <a:r>
              <a:rPr lang="en-US" altLang="zh-C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3x3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E09C3AB7-4F08-449E-A9CF-FA7877C0AEB7}"/>
              </a:ext>
            </a:extLst>
          </p:cNvPr>
          <p:cNvSpPr/>
          <p:nvPr/>
        </p:nvSpPr>
        <p:spPr>
          <a:xfrm>
            <a:off x="4829832" y="5773284"/>
            <a:ext cx="1020933" cy="35404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7C927D33-C5A1-4013-983E-E8D16C187EAC}"/>
              </a:ext>
            </a:extLst>
          </p:cNvPr>
          <p:cNvSpPr/>
          <p:nvPr/>
        </p:nvSpPr>
        <p:spPr>
          <a:xfrm>
            <a:off x="4829833" y="5267890"/>
            <a:ext cx="1020933" cy="3540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CN" altLang="en-US" sz="20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15495AC-AAD8-4A53-9F2F-E7EAE8A63C57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 flipH="1">
            <a:off x="5340298" y="5621932"/>
            <a:ext cx="1" cy="1513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D31F693-BB4C-4314-805E-45C333493067}"/>
              </a:ext>
            </a:extLst>
          </p:cNvPr>
          <p:cNvCxnSpPr>
            <a:cxnSpLocks/>
          </p:cNvCxnSpPr>
          <p:nvPr/>
        </p:nvCxnSpPr>
        <p:spPr>
          <a:xfrm>
            <a:off x="5340298" y="2007578"/>
            <a:ext cx="0" cy="16217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A54BA98B-8A7B-4A35-9B48-F828B73F15D5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5340298" y="4081646"/>
            <a:ext cx="1" cy="18458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1011ADC-1AE3-43AC-88BC-D315D7BDC980}"/>
              </a:ext>
            </a:extLst>
          </p:cNvPr>
          <p:cNvCxnSpPr>
            <a:cxnSpLocks/>
          </p:cNvCxnSpPr>
          <p:nvPr/>
        </p:nvCxnSpPr>
        <p:spPr>
          <a:xfrm>
            <a:off x="10520930" y="915"/>
            <a:ext cx="0" cy="1617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08533145-3EC3-48BB-ACC7-E1E8F217922E}"/>
              </a:ext>
            </a:extLst>
          </p:cNvPr>
          <p:cNvSpPr/>
          <p:nvPr/>
        </p:nvSpPr>
        <p:spPr>
          <a:xfrm>
            <a:off x="9044442" y="152266"/>
            <a:ext cx="2952975" cy="2639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AC3FB0EE-2D79-4BE0-BF5D-858C58CB8D65}"/>
              </a:ext>
            </a:extLst>
          </p:cNvPr>
          <p:cNvSpPr/>
          <p:nvPr/>
        </p:nvSpPr>
        <p:spPr>
          <a:xfrm>
            <a:off x="10010463" y="437547"/>
            <a:ext cx="1020933" cy="2053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23491014-5F0F-4FF8-8898-CB83FE87DEDC}"/>
              </a:ext>
            </a:extLst>
          </p:cNvPr>
          <p:cNvSpPr/>
          <p:nvPr/>
        </p:nvSpPr>
        <p:spPr>
          <a:xfrm>
            <a:off x="9036633" y="661063"/>
            <a:ext cx="2952975" cy="2409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6ADD762-8983-43C2-B849-8D64F9F87052}"/>
              </a:ext>
            </a:extLst>
          </p:cNvPr>
          <p:cNvSpPr/>
          <p:nvPr/>
        </p:nvSpPr>
        <p:spPr>
          <a:xfrm flipH="1" flipV="1">
            <a:off x="8933421" y="146614"/>
            <a:ext cx="3119482" cy="1324952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14AAEE49-93BE-4107-990F-BC76E2A463D8}"/>
              </a:ext>
            </a:extLst>
          </p:cNvPr>
          <p:cNvSpPr/>
          <p:nvPr/>
        </p:nvSpPr>
        <p:spPr>
          <a:xfrm>
            <a:off x="10010463" y="905481"/>
            <a:ext cx="1020933" cy="2053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6F5F9C15-92CD-421F-9F90-74B5F0D4538A}"/>
              </a:ext>
            </a:extLst>
          </p:cNvPr>
          <p:cNvSpPr/>
          <p:nvPr/>
        </p:nvSpPr>
        <p:spPr>
          <a:xfrm>
            <a:off x="9036633" y="1147892"/>
            <a:ext cx="2952975" cy="2409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9F73105-8D80-4158-BE8F-D816B2FDCB43}"/>
              </a:ext>
            </a:extLst>
          </p:cNvPr>
          <p:cNvCxnSpPr>
            <a:cxnSpLocks/>
          </p:cNvCxnSpPr>
          <p:nvPr/>
        </p:nvCxnSpPr>
        <p:spPr>
          <a:xfrm>
            <a:off x="10513121" y="1489702"/>
            <a:ext cx="1" cy="18458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2166B28-F84B-4E05-8477-907D9A6700F4}"/>
              </a:ext>
            </a:extLst>
          </p:cNvPr>
          <p:cNvSpPr/>
          <p:nvPr/>
        </p:nvSpPr>
        <p:spPr>
          <a:xfrm>
            <a:off x="9979919" y="1653470"/>
            <a:ext cx="1020933" cy="253549"/>
          </a:xfrm>
          <a:prstGeom prst="roundRect">
            <a:avLst/>
          </a:prstGeom>
          <a:solidFill>
            <a:srgbClr val="FFCC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E631258-5239-4DEA-824D-ABFD6E13E4E8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5340299" y="6127327"/>
            <a:ext cx="0" cy="19219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F8F5BD99-841F-4C61-8859-947E13066DEC}"/>
              </a:ext>
            </a:extLst>
          </p:cNvPr>
          <p:cNvSpPr/>
          <p:nvPr/>
        </p:nvSpPr>
        <p:spPr>
          <a:xfrm>
            <a:off x="4832880" y="635836"/>
            <a:ext cx="1020933" cy="35404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BN()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D43DED59-545F-4E03-8C39-DFD16E9135D4}"/>
              </a:ext>
            </a:extLst>
          </p:cNvPr>
          <p:cNvSpPr/>
          <p:nvPr/>
        </p:nvSpPr>
        <p:spPr>
          <a:xfrm>
            <a:off x="4832879" y="2672564"/>
            <a:ext cx="1020933" cy="35404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BN()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372A7327-9AE0-47F9-BC93-E250B0B04D9C}"/>
              </a:ext>
            </a:extLst>
          </p:cNvPr>
          <p:cNvSpPr/>
          <p:nvPr/>
        </p:nvSpPr>
        <p:spPr>
          <a:xfrm>
            <a:off x="4829832" y="4771629"/>
            <a:ext cx="1020933" cy="35404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BN()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A08B3EC-3158-4D6B-A5B8-146BBC8396F2}"/>
              </a:ext>
            </a:extLst>
          </p:cNvPr>
          <p:cNvCxnSpPr>
            <a:cxnSpLocks/>
            <a:stCxn id="57" idx="2"/>
            <a:endCxn id="31" idx="0"/>
          </p:cNvCxnSpPr>
          <p:nvPr/>
        </p:nvCxnSpPr>
        <p:spPr>
          <a:xfrm>
            <a:off x="5340299" y="5125672"/>
            <a:ext cx="1" cy="142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071C0A91-7A31-4540-A34D-B24B309BCB78}"/>
              </a:ext>
            </a:extLst>
          </p:cNvPr>
          <p:cNvCxnSpPr>
            <a:cxnSpLocks/>
            <a:stCxn id="50" idx="2"/>
            <a:endCxn id="15" idx="0"/>
          </p:cNvCxnSpPr>
          <p:nvPr/>
        </p:nvCxnSpPr>
        <p:spPr>
          <a:xfrm flipH="1">
            <a:off x="5340302" y="989879"/>
            <a:ext cx="3045" cy="13810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A4E8F695-D626-4AC0-B63E-66278729C1AE}"/>
              </a:ext>
            </a:extLst>
          </p:cNvPr>
          <p:cNvCxnSpPr>
            <a:cxnSpLocks/>
            <a:stCxn id="12" idx="2"/>
            <a:endCxn id="50" idx="0"/>
          </p:cNvCxnSpPr>
          <p:nvPr/>
        </p:nvCxnSpPr>
        <p:spPr>
          <a:xfrm>
            <a:off x="5340298" y="519980"/>
            <a:ext cx="3049" cy="11585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7216887-BDFB-4843-82DF-74C779A2EC3B}"/>
              </a:ext>
            </a:extLst>
          </p:cNvPr>
          <p:cNvCxnSpPr>
            <a:cxnSpLocks/>
            <a:stCxn id="24" idx="2"/>
            <a:endCxn id="55" idx="0"/>
          </p:cNvCxnSpPr>
          <p:nvPr/>
        </p:nvCxnSpPr>
        <p:spPr>
          <a:xfrm>
            <a:off x="5340300" y="2531712"/>
            <a:ext cx="3046" cy="1408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7706DF7F-AAB0-4C0C-A2CF-59BDBB885A1C}"/>
              </a:ext>
            </a:extLst>
          </p:cNvPr>
          <p:cNvCxnSpPr>
            <a:cxnSpLocks/>
            <a:stCxn id="55" idx="2"/>
            <a:endCxn id="26" idx="0"/>
          </p:cNvCxnSpPr>
          <p:nvPr/>
        </p:nvCxnSpPr>
        <p:spPr>
          <a:xfrm flipH="1">
            <a:off x="5340301" y="3026607"/>
            <a:ext cx="3045" cy="19560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CDF5B8B3-D45B-461C-8C79-34B8E64D8D28}"/>
              </a:ext>
            </a:extLst>
          </p:cNvPr>
          <p:cNvCxnSpPr>
            <a:cxnSpLocks/>
            <a:stCxn id="29" idx="2"/>
            <a:endCxn id="57" idx="0"/>
          </p:cNvCxnSpPr>
          <p:nvPr/>
        </p:nvCxnSpPr>
        <p:spPr>
          <a:xfrm flipH="1">
            <a:off x="5340299" y="4628192"/>
            <a:ext cx="1" cy="14343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图片 65">
            <a:extLst>
              <a:ext uri="{FF2B5EF4-FFF2-40B4-BE49-F238E27FC236}">
                <a16:creationId xmlns:a16="http://schemas.microsoft.com/office/drawing/2014/main" id="{8D2239C4-9BB7-4FE8-8F4D-83C1CD0019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49931" y="1927412"/>
            <a:ext cx="9042069" cy="4930588"/>
          </a:xfrm>
          <a:prstGeom prst="rect">
            <a:avLst/>
          </a:prstGeom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71ED4AB9-7901-4213-B7ED-17D2BCB29B5F}"/>
              </a:ext>
            </a:extLst>
          </p:cNvPr>
          <p:cNvSpPr txBox="1"/>
          <p:nvPr/>
        </p:nvSpPr>
        <p:spPr>
          <a:xfrm>
            <a:off x="6851701" y="1426301"/>
            <a:ext cx="1510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56.8%</a:t>
            </a:r>
            <a:endParaRPr lang="zh-CN" altLang="en-US" sz="4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68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ECB38A2-F09A-4A16-A041-A2244239D45D}"/>
              </a:ext>
            </a:extLst>
          </p:cNvPr>
          <p:cNvSpPr txBox="1"/>
          <p:nvPr/>
        </p:nvSpPr>
        <p:spPr>
          <a:xfrm>
            <a:off x="1512590" y="-33142"/>
            <a:ext cx="2552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GoogLeNet</a:t>
            </a:r>
            <a:endParaRPr lang="zh-CN" altLang="en-US" sz="4000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EE1C81-9E2B-4DA6-A07C-D39B5BC4A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532896"/>
            <a:ext cx="8129790" cy="532059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AAE7F18-79AB-44FB-AA28-C8883302C8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8" t="29251" r="22513" b="9818"/>
          <a:stretch/>
        </p:blipFill>
        <p:spPr bwMode="auto">
          <a:xfrm>
            <a:off x="3974780" y="-33142"/>
            <a:ext cx="8216538" cy="492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E06BF3B-0AC8-4F87-B526-26B048C73660}"/>
              </a:ext>
            </a:extLst>
          </p:cNvPr>
          <p:cNvSpPr txBox="1"/>
          <p:nvPr/>
        </p:nvSpPr>
        <p:spPr>
          <a:xfrm>
            <a:off x="9224511" y="4972481"/>
            <a:ext cx="2820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Inception V2</a:t>
            </a:r>
            <a:endParaRPr lang="zh-CN" altLang="en-US" sz="4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87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ECB38A2-F09A-4A16-A041-A2244239D45D}"/>
              </a:ext>
            </a:extLst>
          </p:cNvPr>
          <p:cNvSpPr txBox="1"/>
          <p:nvPr/>
        </p:nvSpPr>
        <p:spPr>
          <a:xfrm>
            <a:off x="9718510" y="-92505"/>
            <a:ext cx="2552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GoogLeNet</a:t>
            </a:r>
            <a:endParaRPr lang="zh-CN" altLang="en-US" sz="4000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ED2AB5-3082-4263-BA4B-528C7CDFE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-2552"/>
            <a:ext cx="5903092" cy="694834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60E5BF-2EF7-4E82-A2E1-205703EB8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45580"/>
            <a:ext cx="6095318" cy="2340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30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-0.01263 -2.6993 " pathEditMode="relative" rAng="0" ptsTypes="AA">
                                      <p:cBhvr>
                                        <p:cTn id="6" dur="7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" y="-13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EB1C91B2-3794-486F-B1FC-7B2D048209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54105" y="1666754"/>
            <a:ext cx="9237895" cy="51912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ECB38A2-F09A-4A16-A041-A2244239D45D}"/>
              </a:ext>
            </a:extLst>
          </p:cNvPr>
          <p:cNvSpPr txBox="1"/>
          <p:nvPr/>
        </p:nvSpPr>
        <p:spPr>
          <a:xfrm>
            <a:off x="2003316" y="148369"/>
            <a:ext cx="2552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GoogLeNet</a:t>
            </a:r>
            <a:endParaRPr lang="zh-CN" altLang="en-US" sz="4000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059EB6-45C3-40E2-9572-B6E50FFA364D}"/>
              </a:ext>
            </a:extLst>
          </p:cNvPr>
          <p:cNvSpPr txBox="1"/>
          <p:nvPr/>
        </p:nvSpPr>
        <p:spPr>
          <a:xfrm>
            <a:off x="10532450" y="856255"/>
            <a:ext cx="1510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64.9%</a:t>
            </a:r>
            <a:endParaRPr lang="zh-CN" altLang="en-US" sz="4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49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638519" y="928538"/>
            <a:ext cx="2948473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01663" y="65170"/>
            <a:ext cx="1422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</a:p>
        </p:txBody>
      </p:sp>
      <p:sp>
        <p:nvSpPr>
          <p:cNvPr id="14" name="流程图: 合并 13"/>
          <p:cNvSpPr/>
          <p:nvPr/>
        </p:nvSpPr>
        <p:spPr>
          <a:xfrm>
            <a:off x="7954550" y="2035"/>
            <a:ext cx="2515535" cy="2168688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合并 16"/>
          <p:cNvSpPr/>
          <p:nvPr/>
        </p:nvSpPr>
        <p:spPr>
          <a:xfrm rot="10800000">
            <a:off x="9212317" y="0"/>
            <a:ext cx="2515535" cy="2168688"/>
          </a:xfrm>
          <a:prstGeom prst="flowChartMerg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合并 17"/>
          <p:cNvSpPr/>
          <p:nvPr/>
        </p:nvSpPr>
        <p:spPr>
          <a:xfrm>
            <a:off x="11395444" y="1481963"/>
            <a:ext cx="796556" cy="686725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流程图: 合并 18"/>
          <p:cNvSpPr/>
          <p:nvPr/>
        </p:nvSpPr>
        <p:spPr>
          <a:xfrm rot="10800000">
            <a:off x="7954549" y="2168688"/>
            <a:ext cx="2515535" cy="2168688"/>
          </a:xfrm>
          <a:prstGeom prst="flowChartMerge">
            <a:avLst/>
          </a:prstGeom>
          <a:solidFill>
            <a:srgbClr val="4A5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合并 19"/>
          <p:cNvSpPr/>
          <p:nvPr/>
        </p:nvSpPr>
        <p:spPr>
          <a:xfrm>
            <a:off x="9845040" y="4479163"/>
            <a:ext cx="625044" cy="538861"/>
          </a:xfrm>
          <a:prstGeom prst="flowChartMerge">
            <a:avLst/>
          </a:prstGeom>
          <a:solidFill>
            <a:srgbClr val="DA6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流程图: 合并 20"/>
          <p:cNvSpPr/>
          <p:nvPr/>
        </p:nvSpPr>
        <p:spPr>
          <a:xfrm>
            <a:off x="10705998" y="4124356"/>
            <a:ext cx="494178" cy="426040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347541" y="1025290"/>
            <a:ext cx="867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黑体" panose="02010609060101010101" pitchFamily="49" charset="-122"/>
              </a:rPr>
              <a:t>01</a:t>
            </a:r>
            <a:endParaRPr lang="zh-CN" alt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71" name="文本占位符 2"/>
          <p:cNvSpPr txBox="1"/>
          <p:nvPr/>
        </p:nvSpPr>
        <p:spPr>
          <a:xfrm>
            <a:off x="1983161" y="1321822"/>
            <a:ext cx="3815339" cy="44515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/>
                <a:ea typeface="微软雅黑" panose="020B0503020204020204" charset="-122"/>
              </a:rPr>
              <a:t>（回顾）项目内容</a:t>
            </a:r>
          </a:p>
        </p:txBody>
      </p:sp>
      <p:sp>
        <p:nvSpPr>
          <p:cNvPr id="74" name="文本占位符 8"/>
          <p:cNvSpPr txBox="1"/>
          <p:nvPr/>
        </p:nvSpPr>
        <p:spPr>
          <a:xfrm>
            <a:off x="2205755" y="3829671"/>
            <a:ext cx="4491026" cy="44515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zh-CN" altLang="en-US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/>
                <a:ea typeface="微软雅黑" panose="020B0503020204020204" charset="-122"/>
              </a:rPr>
              <a:t>项目执行情况</a:t>
            </a:r>
            <a:endParaRPr kumimoji="1" lang="zh-CN" altLang="en-US" sz="2800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  <a:ea typeface="微软雅黑" panose="020B0503020204020204" charset="-122"/>
              <a:hlinkClick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75" name="文本占位符 10"/>
          <p:cNvSpPr txBox="1"/>
          <p:nvPr/>
        </p:nvSpPr>
        <p:spPr>
          <a:xfrm>
            <a:off x="2205755" y="4883185"/>
            <a:ext cx="3890245" cy="6970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/>
                <a:ea typeface="微软雅黑" panose="020B0503020204020204" charset="-122"/>
              </a:rPr>
              <a:t>难点问题、未来工作</a:t>
            </a:r>
          </a:p>
        </p:txBody>
      </p:sp>
      <p:sp>
        <p:nvSpPr>
          <p:cNvPr id="46" name="矩形 45"/>
          <p:cNvSpPr/>
          <p:nvPr/>
        </p:nvSpPr>
        <p:spPr>
          <a:xfrm>
            <a:off x="1338210" y="3582679"/>
            <a:ext cx="8675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48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黑体" panose="02010609060101010101" pitchFamily="49" charset="-122"/>
              </a:rPr>
              <a:t>03</a:t>
            </a:r>
            <a:endParaRPr lang="zh-CN" altLang="en-US" sz="48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338210" y="4776970"/>
            <a:ext cx="8675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48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黑体" panose="02010609060101010101" pitchFamily="49" charset="-122"/>
              </a:rPr>
              <a:t>04</a:t>
            </a:r>
            <a:endParaRPr lang="zh-CN" altLang="en-US" sz="48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2" name="文本占位符 8">
            <a:extLst>
              <a:ext uri="{FF2B5EF4-FFF2-40B4-BE49-F238E27FC236}">
                <a16:creationId xmlns:a16="http://schemas.microsoft.com/office/drawing/2014/main" id="{AE260E5E-86B5-412F-ABFE-A32AD3A13A0E}"/>
              </a:ext>
            </a:extLst>
          </p:cNvPr>
          <p:cNvSpPr txBox="1"/>
          <p:nvPr/>
        </p:nvSpPr>
        <p:spPr>
          <a:xfrm>
            <a:off x="2205755" y="2559671"/>
            <a:ext cx="4491026" cy="44515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zh-CN" altLang="en-US" sz="28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/>
                <a:ea typeface="微软雅黑" panose="020B0503020204020204" charset="-122"/>
              </a:rPr>
              <a:t>半成品展示</a:t>
            </a:r>
            <a:endParaRPr kumimoji="1" lang="zh-CN" altLang="en-US" sz="2800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  <a:ea typeface="微软雅黑" panose="020B0503020204020204" charset="-122"/>
              <a:hlinkClick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5B828D0-1309-4689-85B1-61DD711FDB8D}"/>
              </a:ext>
            </a:extLst>
          </p:cNvPr>
          <p:cNvSpPr/>
          <p:nvPr/>
        </p:nvSpPr>
        <p:spPr>
          <a:xfrm>
            <a:off x="1338210" y="2312679"/>
            <a:ext cx="8675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48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黑体" panose="02010609060101010101" pitchFamily="49" charset="-122"/>
              </a:rPr>
              <a:t>02</a:t>
            </a:r>
            <a:endParaRPr lang="zh-CN" altLang="en-US" sz="48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99A5FAA-0048-4E50-A13E-F33F739B5F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77475" y="0"/>
            <a:ext cx="7872683" cy="37889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A877DCB-D656-46E2-B15A-0F8809627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4890245"/>
            <a:ext cx="10228289" cy="196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8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56AE1234-EE54-4697-8BD3-01B756395A07}"/>
              </a:ext>
            </a:extLst>
          </p:cNvPr>
          <p:cNvSpPr txBox="1"/>
          <p:nvPr/>
        </p:nvSpPr>
        <p:spPr>
          <a:xfrm>
            <a:off x="1803529" y="-64387"/>
            <a:ext cx="32305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se_resnext_50 </a:t>
            </a:r>
            <a:endParaRPr lang="zh-CN" altLang="en-US" sz="4000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CE6075-06E3-406D-A9F0-5D47D52B5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890"/>
            <a:ext cx="6287045" cy="486198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DF52DB9-4E28-499E-8D88-184A2FBD0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654" y="0"/>
            <a:ext cx="7086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7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56AE1234-EE54-4697-8BD3-01B756395A07}"/>
              </a:ext>
            </a:extLst>
          </p:cNvPr>
          <p:cNvSpPr txBox="1"/>
          <p:nvPr/>
        </p:nvSpPr>
        <p:spPr>
          <a:xfrm>
            <a:off x="936161" y="930440"/>
            <a:ext cx="32305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se_resnext_50 </a:t>
            </a:r>
            <a:endParaRPr lang="zh-CN" altLang="en-US" sz="4000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3" name="Picture 2" descr="http://img.mp.itc.cn/upload/20170802/915f03dfc77a4f4f98aa3a8b1b6372e3_th.jpg">
            <a:extLst>
              <a:ext uri="{FF2B5EF4-FFF2-40B4-BE49-F238E27FC236}">
                <a16:creationId xmlns:a16="http://schemas.microsoft.com/office/drawing/2014/main" id="{5DAFDA71-8F06-46F7-A0A2-570663C61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842" y="0"/>
            <a:ext cx="7706158" cy="421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img.mp.itc.cn/upload/20170802/247d198e8ef64a7fa040887b6f0ee0e0_th.jpg">
            <a:extLst>
              <a:ext uri="{FF2B5EF4-FFF2-40B4-BE49-F238E27FC236}">
                <a16:creationId xmlns:a16="http://schemas.microsoft.com/office/drawing/2014/main" id="{557403A7-F4B6-4258-9F77-DDE8D8F022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39" b="33814"/>
          <a:stretch/>
        </p:blipFill>
        <p:spPr bwMode="auto">
          <a:xfrm>
            <a:off x="0" y="4366226"/>
            <a:ext cx="12180264" cy="249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35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3900150C-BF03-4FEE-8920-6C901969AB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83317" y="0"/>
            <a:ext cx="8308001" cy="465269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6AE1234-EE54-4697-8BD3-01B756395A07}"/>
              </a:ext>
            </a:extLst>
          </p:cNvPr>
          <p:cNvSpPr txBox="1"/>
          <p:nvPr/>
        </p:nvSpPr>
        <p:spPr>
          <a:xfrm>
            <a:off x="709417" y="921869"/>
            <a:ext cx="3371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SE_resnext_50 </a:t>
            </a:r>
            <a:endParaRPr lang="zh-CN" altLang="en-US" sz="4000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D2C535-28CD-4A76-A950-3A832EC55F6A}"/>
              </a:ext>
            </a:extLst>
          </p:cNvPr>
          <p:cNvSpPr txBox="1"/>
          <p:nvPr/>
        </p:nvSpPr>
        <p:spPr>
          <a:xfrm>
            <a:off x="2366592" y="2197681"/>
            <a:ext cx="1510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62.2%</a:t>
            </a:r>
            <a:endParaRPr lang="zh-CN" altLang="en-US" sz="4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46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/>
          <p:nvPr/>
        </p:nvSpPr>
        <p:spPr>
          <a:xfrm>
            <a:off x="5669280" y="347509"/>
            <a:ext cx="6522720" cy="2071606"/>
          </a:xfrm>
          <a:prstGeom prst="rect">
            <a:avLst/>
          </a:prstGeom>
          <a:solidFill>
            <a:srgbClr val="EB5F4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9600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entury Gothic" panose="020B0502020202020204"/>
                <a:ea typeface="微软雅黑" panose="020B0503020204020204" charset="-122"/>
              </a:rPr>
              <a:t>PART  </a:t>
            </a:r>
            <a:r>
              <a:rPr kumimoji="1" lang="en-US" altLang="zh-CN" sz="9600" i="0" u="none" strike="noStrike" kern="1200" spc="50" normalizeH="0" baseline="0" noProof="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03</a:t>
            </a:r>
            <a:endParaRPr kumimoji="1" lang="zh-CN" altLang="en-US" sz="9600" i="0" u="none" strike="noStrike" kern="1200" spc="50" normalizeH="0" baseline="0" noProof="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占位符 2"/>
          <p:cNvSpPr txBox="1"/>
          <p:nvPr/>
        </p:nvSpPr>
        <p:spPr>
          <a:xfrm>
            <a:off x="5648320" y="3250184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0" b="1" kern="1200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EB5F43"/>
                </a:solidFill>
                <a:latin typeface="Century Gothic" panose="020B0502020202020204"/>
                <a:ea typeface="微软雅黑" panose="020B0503020204020204" charset="-122"/>
              </a:rPr>
              <a:t>难点问题</a:t>
            </a:r>
            <a:endParaRPr kumimoji="1" lang="en-US" altLang="zh-CN" dirty="0">
              <a:solidFill>
                <a:srgbClr val="EB5F43"/>
              </a:solidFill>
              <a:latin typeface="Century Gothic" panose="020B0502020202020204"/>
              <a:ea typeface="微软雅黑" panose="020B0503020204020204" charset="-122"/>
            </a:endParaRPr>
          </a:p>
          <a:p>
            <a:r>
              <a:rPr kumimoji="1" lang="zh-CN" altLang="en-US" dirty="0">
                <a:solidFill>
                  <a:srgbClr val="EB5F43"/>
                </a:solidFill>
                <a:latin typeface="Century Gothic" panose="020B0502020202020204"/>
                <a:ea typeface="微软雅黑" panose="020B0503020204020204" charset="-122"/>
              </a:rPr>
              <a:t>未来工作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0000" b="1" i="0" u="none" strike="noStrike" kern="1200" cap="none" spc="0" normalizeH="0" baseline="0" noProof="0" dirty="0">
              <a:ln>
                <a:noFill/>
              </a:ln>
              <a:solidFill>
                <a:srgbClr val="EB5F43"/>
              </a:solidFill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流程图: 合并 5"/>
          <p:cNvSpPr/>
          <p:nvPr/>
        </p:nvSpPr>
        <p:spPr>
          <a:xfrm>
            <a:off x="810641" y="0"/>
            <a:ext cx="2515535" cy="2168688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合并 6"/>
          <p:cNvSpPr/>
          <p:nvPr/>
        </p:nvSpPr>
        <p:spPr>
          <a:xfrm rot="10800000">
            <a:off x="2068408" y="-2035"/>
            <a:ext cx="2515535" cy="2168688"/>
          </a:xfrm>
          <a:prstGeom prst="flowChartMerg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合并 7"/>
          <p:cNvSpPr/>
          <p:nvPr/>
        </p:nvSpPr>
        <p:spPr>
          <a:xfrm rot="10800000">
            <a:off x="-443225" y="7539"/>
            <a:ext cx="2515533" cy="2168686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流程图: 合并 8"/>
          <p:cNvSpPr/>
          <p:nvPr/>
        </p:nvSpPr>
        <p:spPr>
          <a:xfrm>
            <a:off x="308700" y="2165840"/>
            <a:ext cx="2515535" cy="2168688"/>
          </a:xfrm>
          <a:prstGeom prst="flowChartMerge">
            <a:avLst/>
          </a:prstGeom>
          <a:solidFill>
            <a:srgbClr val="4A5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合并 9"/>
          <p:cNvSpPr/>
          <p:nvPr/>
        </p:nvSpPr>
        <p:spPr>
          <a:xfrm rot="10800000">
            <a:off x="2795798" y="2905553"/>
            <a:ext cx="799498" cy="689261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流程图: 合并 10"/>
          <p:cNvSpPr/>
          <p:nvPr/>
        </p:nvSpPr>
        <p:spPr>
          <a:xfrm>
            <a:off x="4721941" y="1920381"/>
            <a:ext cx="390823" cy="336936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流程图: 合并 11"/>
          <p:cNvSpPr/>
          <p:nvPr/>
        </p:nvSpPr>
        <p:spPr>
          <a:xfrm>
            <a:off x="1746164" y="3333515"/>
            <a:ext cx="1449383" cy="1249540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流程图: 合并 12"/>
          <p:cNvSpPr/>
          <p:nvPr/>
        </p:nvSpPr>
        <p:spPr>
          <a:xfrm>
            <a:off x="-1704892" y="7537"/>
            <a:ext cx="2515534" cy="2168688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ll/>
      </p:transition>
    </mc:Choice>
    <mc:Fallback xmlns="">
      <p:transition spd="slow">
        <p:pull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092805" y="82881"/>
            <a:ext cx="10965623" cy="1883575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05486" y="69269"/>
            <a:ext cx="10552941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altLang="zh-CN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1. </a:t>
            </a:r>
            <a:r>
              <a:rPr lang="en-US" altLang="zh-CN" b="0" i="1" dirty="0" err="1">
                <a:solidFill>
                  <a:srgbClr val="C00000"/>
                </a:solidFill>
                <a:latin typeface="Times New Roman" panose="02020603050405020304" pitchFamily="18" charset="0"/>
                <a:ea typeface="Adobe 仿宋 Std R" panose="02020400000000000000" pitchFamily="18" charset="-122"/>
                <a:cs typeface="Times New Roman" panose="02020603050405020304" pitchFamily="18" charset="0"/>
              </a:rPr>
              <a:t>GoogLeNet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目前正确率为</a:t>
            </a:r>
            <a:r>
              <a:rPr lang="en-US" altLang="zh-CN" b="0" i="1" dirty="0">
                <a:solidFill>
                  <a:srgbClr val="C00000"/>
                </a:solidFill>
                <a:latin typeface="Times New Roman" panose="02020603050405020304" pitchFamily="18" charset="0"/>
                <a:ea typeface="Adobe 仿宋 Std R" panose="02020400000000000000" pitchFamily="18" charset="-122"/>
                <a:cs typeface="Times New Roman" panose="02020603050405020304" pitchFamily="18" charset="0"/>
              </a:rPr>
              <a:t>65%</a:t>
            </a:r>
            <a:r>
              <a:rPr lang="zh-CN" altLang="en-US" b="0" i="1" dirty="0">
                <a:latin typeface="Times New Roman" panose="02020603050405020304" pitchFamily="18" charset="0"/>
                <a:ea typeface="Adobe 仿宋 Std R" panose="02020400000000000000" pitchFamily="18" charset="-122"/>
                <a:cs typeface="Times New Roman" panose="02020603050405020304" pitchFamily="18" charset="0"/>
              </a:rPr>
              <a:t>，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还有进一步的提升空间，我们将在此基础上对网络进行下一步的优化、改进，并探索其他更优秀、更现代的新网络在</a:t>
            </a:r>
            <a:r>
              <a:rPr lang="en-US" altLang="zh-CN" b="0" i="1" dirty="0">
                <a:solidFill>
                  <a:srgbClr val="C00000"/>
                </a:solidFill>
                <a:latin typeface="Times New Roman" panose="02020603050405020304" pitchFamily="18" charset="0"/>
                <a:ea typeface="Adobe 仿宋 Std R" panose="02020400000000000000" pitchFamily="18" charset="-122"/>
                <a:cs typeface="Times New Roman" panose="02020603050405020304" pitchFamily="18" charset="0"/>
              </a:rPr>
              <a:t>fer2013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数据集上的表现，以训练得到正确率更高的“表情识别”内核程序。</a:t>
            </a:r>
          </a:p>
        </p:txBody>
      </p:sp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矩形 19"/>
          <p:cNvSpPr/>
          <p:nvPr/>
        </p:nvSpPr>
        <p:spPr>
          <a:xfrm>
            <a:off x="702275" y="2138059"/>
            <a:ext cx="11127049" cy="2216328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34538" y="2184795"/>
            <a:ext cx="10755891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en-US" altLang="zh-CN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2.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我们目前编写的</a:t>
            </a:r>
            <a:r>
              <a:rPr lang="zh-CN" altLang="en-US" b="0" dirty="0">
                <a:solidFill>
                  <a:srgbClr val="C00000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“人脸表情识别”网站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，还比较简陋，我们将进一步在原网站设计的基础上，加入更多人性化的功能及模块，方便客户进行浏览，丰富并加深对我们大创项目成果的印象。同时，我们也将让我们的网站上载至云服务器，使我们的项目成功可在任何时间对外开放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4134945-C5B9-4511-B988-834E6724DCCB}"/>
              </a:ext>
            </a:extLst>
          </p:cNvPr>
          <p:cNvSpPr/>
          <p:nvPr/>
        </p:nvSpPr>
        <p:spPr>
          <a:xfrm>
            <a:off x="230956" y="4513025"/>
            <a:ext cx="11598368" cy="2217831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1C2EBDC-945A-4081-B755-1DE51AD1A54F}"/>
              </a:ext>
            </a:extLst>
          </p:cNvPr>
          <p:cNvSpPr txBox="1"/>
          <p:nvPr/>
        </p:nvSpPr>
        <p:spPr>
          <a:xfrm>
            <a:off x="350483" y="4530823"/>
            <a:ext cx="11478841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en-US" altLang="zh-CN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3.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对</a:t>
            </a:r>
            <a:r>
              <a:rPr lang="en-US" altLang="zh-CN" b="0" i="1" dirty="0" err="1">
                <a:solidFill>
                  <a:srgbClr val="C00000"/>
                </a:solidFill>
                <a:latin typeface="Times New Roman" panose="02020603050405020304" pitchFamily="18" charset="0"/>
                <a:ea typeface="Adobe 仿宋 Std R" panose="02020400000000000000" pitchFamily="18" charset="-122"/>
                <a:cs typeface="Times New Roman" panose="02020603050405020304" pitchFamily="18" charset="0"/>
              </a:rPr>
              <a:t>SENet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等更现代卷积网络的理论基础还认识不足，本团队应更深入地检索并阅读高层次的神经网络的学术论文。达到对现代优秀卷积神经网络的网络结构、算法原理、设计方法、编程运用能了然于心的层次。使我们在训练、优化现有神经网络时，能够有目的、不盲目、少试错地进行思考、研究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pull/>
      </p:transition>
    </mc:Choice>
    <mc:Fallback xmlns="">
      <p:transition spd="slow">
        <p:pull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835865" y="200195"/>
            <a:ext cx="10038343" cy="2566154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835865" y="306587"/>
            <a:ext cx="9858293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en-US" altLang="zh-CN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4.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本团队将继续在现有最高正确率的</a:t>
            </a:r>
            <a:r>
              <a:rPr lang="en-US" altLang="zh-CN" b="0" i="1" dirty="0" err="1">
                <a:solidFill>
                  <a:srgbClr val="C00000"/>
                </a:solidFill>
                <a:latin typeface="Times New Roman" panose="02020603050405020304" pitchFamily="18" charset="0"/>
                <a:ea typeface="Adobe 仿宋 Std R" panose="02020400000000000000" pitchFamily="18" charset="-122"/>
                <a:cs typeface="Times New Roman" panose="02020603050405020304" pitchFamily="18" charset="0"/>
              </a:rPr>
              <a:t>GoogLeNet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网络上加入</a:t>
            </a:r>
            <a:r>
              <a:rPr lang="en-US" altLang="zh-CN" b="0" i="1" dirty="0">
                <a:solidFill>
                  <a:srgbClr val="C00000"/>
                </a:solidFill>
                <a:latin typeface="Times New Roman" panose="02020603050405020304" pitchFamily="18" charset="0"/>
                <a:ea typeface="Adobe 仿宋 Std R" panose="02020400000000000000" pitchFamily="18" charset="-122"/>
                <a:cs typeface="Times New Roman" panose="02020603050405020304" pitchFamily="18" charset="0"/>
              </a:rPr>
              <a:t>Soft-Attention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分类方法，利用</a:t>
            </a:r>
            <a:r>
              <a:rPr lang="en-US" altLang="zh-CN" b="0" i="1" dirty="0">
                <a:solidFill>
                  <a:srgbClr val="C00000"/>
                </a:solidFill>
                <a:latin typeface="Times New Roman" panose="02020603050405020304" pitchFamily="18" charset="0"/>
                <a:ea typeface="Adobe 仿宋 Std R" panose="02020400000000000000" pitchFamily="18" charset="-122"/>
                <a:cs typeface="Times New Roman" panose="02020603050405020304" pitchFamily="18" charset="0"/>
              </a:rPr>
              <a:t>LSTM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和</a:t>
            </a:r>
            <a:r>
              <a:rPr lang="en-US" altLang="zh-CN" b="0" i="1" dirty="0" err="1">
                <a:solidFill>
                  <a:srgbClr val="C00000"/>
                </a:solidFill>
                <a:latin typeface="Times New Roman" panose="02020603050405020304" pitchFamily="18" charset="0"/>
                <a:ea typeface="Adobe 仿宋 Std R" panose="02020400000000000000" pitchFamily="18" charset="-122"/>
                <a:cs typeface="Times New Roman" panose="02020603050405020304" pitchFamily="18" charset="0"/>
              </a:rPr>
              <a:t>SENet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等</a:t>
            </a:r>
            <a:r>
              <a:rPr lang="zh-CN" altLang="en-US" b="0" dirty="0">
                <a:solidFill>
                  <a:srgbClr val="C00000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细粒度算法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模块，构建细粒度人脸表情识别模型，更完善地实现典型人脸表情识别数据集上的人脸表情识别，达到并完成大创项目预定目标。</a:t>
            </a:r>
          </a:p>
        </p:txBody>
      </p:sp>
      <p:sp>
        <p:nvSpPr>
          <p:cNvPr id="13" name="矩形 12"/>
          <p:cNvSpPr/>
          <p:nvPr/>
        </p:nvSpPr>
        <p:spPr>
          <a:xfrm>
            <a:off x="513144" y="3159585"/>
            <a:ext cx="10371186" cy="2677657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3189" y="3305542"/>
            <a:ext cx="10371186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en-US" altLang="zh-CN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5.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本团队将继续统计、研究</a:t>
            </a:r>
            <a:r>
              <a:rPr lang="en-US" altLang="zh-CN" b="0" i="1" dirty="0">
                <a:solidFill>
                  <a:srgbClr val="C00000"/>
                </a:solidFill>
                <a:latin typeface="Times New Roman" panose="02020603050405020304" pitchFamily="18" charset="0"/>
                <a:ea typeface="Adobe 仿宋 Std R" panose="02020400000000000000" pitchFamily="18" charset="-122"/>
                <a:cs typeface="Times New Roman" panose="02020603050405020304" pitchFamily="18" charset="0"/>
              </a:rPr>
              <a:t>CNN+BN()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、</a:t>
            </a:r>
            <a:r>
              <a:rPr lang="en-US" altLang="zh-CN" b="0" i="1" dirty="0">
                <a:solidFill>
                  <a:srgbClr val="C00000"/>
                </a:solidFill>
                <a:latin typeface="Times New Roman" panose="02020603050405020304" pitchFamily="18" charset="0"/>
                <a:ea typeface="Adobe 仿宋 Std R" panose="02020400000000000000" pitchFamily="18" charset="-122"/>
                <a:cs typeface="Times New Roman" panose="02020603050405020304" pitchFamily="18" charset="0"/>
              </a:rPr>
              <a:t>VGG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、</a:t>
            </a:r>
            <a:r>
              <a:rPr lang="en-US" altLang="zh-CN" b="0" i="1" dirty="0" err="1">
                <a:solidFill>
                  <a:srgbClr val="C00000"/>
                </a:solidFill>
                <a:latin typeface="Times New Roman" panose="02020603050405020304" pitchFamily="18" charset="0"/>
                <a:ea typeface="Adobe 仿宋 Std R" panose="02020400000000000000" pitchFamily="18" charset="-122"/>
                <a:cs typeface="Times New Roman" panose="02020603050405020304" pitchFamily="18" charset="0"/>
              </a:rPr>
              <a:t>GoogLeNet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、</a:t>
            </a:r>
            <a:r>
              <a:rPr lang="en-US" altLang="zh-CN" b="0" i="1" dirty="0" err="1">
                <a:solidFill>
                  <a:srgbClr val="C00000"/>
                </a:solidFill>
                <a:latin typeface="Times New Roman" panose="02020603050405020304" pitchFamily="18" charset="0"/>
                <a:ea typeface="Adobe 仿宋 Std R" panose="02020400000000000000" pitchFamily="18" charset="-122"/>
                <a:cs typeface="Times New Roman" panose="02020603050405020304" pitchFamily="18" charset="0"/>
              </a:rPr>
              <a:t>ResNet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、</a:t>
            </a:r>
            <a:r>
              <a:rPr lang="en-US" altLang="zh-CN" b="0" i="1" dirty="0">
                <a:solidFill>
                  <a:srgbClr val="C00000"/>
                </a:solidFill>
                <a:latin typeface="Times New Roman" panose="02020603050405020304" pitchFamily="18" charset="0"/>
                <a:ea typeface="Adobe 仿宋 Std R" panose="02020400000000000000" pitchFamily="18" charset="-122"/>
                <a:cs typeface="Times New Roman" panose="02020603050405020304" pitchFamily="18" charset="0"/>
              </a:rPr>
              <a:t>SENet_ResNeXt_50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等各类卷积神经网络在</a:t>
            </a:r>
            <a:r>
              <a:rPr lang="en-US" altLang="zh-CN" b="0" i="1" dirty="0">
                <a:solidFill>
                  <a:srgbClr val="C00000"/>
                </a:solidFill>
                <a:latin typeface="Times New Roman" panose="02020603050405020304" pitchFamily="18" charset="0"/>
                <a:ea typeface="Adobe 仿宋 Std R" panose="02020400000000000000" pitchFamily="18" charset="-122"/>
                <a:cs typeface="Times New Roman" panose="02020603050405020304" pitchFamily="18" charset="0"/>
              </a:rPr>
              <a:t>fer2013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数据集上，“表情识别”性能及其优势演化的数据信息，比较各网络之间测试结果的差异及优劣，整理、分析神经网络的训练规律和研究结果，并形成学术论文形式，进行期刊发表。</a:t>
            </a:r>
            <a:r>
              <a:rPr lang="zh-CN" altLang="en-US" b="0" dirty="0">
                <a:effectLst/>
              </a:rPr>
              <a:t> </a:t>
            </a:r>
            <a:endParaRPr lang="zh-CN" altLang="en-US" dirty="0">
              <a:effectLst/>
            </a:endParaRPr>
          </a:p>
          <a:p>
            <a:endParaRPr lang="zh-CN" altLang="en-US" b="0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pull/>
      </p:transition>
    </mc:Choice>
    <mc:Fallback xmlns="">
      <p:transition spd="slow">
        <p:pull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58112" y="2274975"/>
            <a:ext cx="70757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ln w="0"/>
                <a:solidFill>
                  <a:srgbClr val="4A5B6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感谢您的观看指导</a:t>
            </a:r>
          </a:p>
        </p:txBody>
      </p:sp>
      <p:sp>
        <p:nvSpPr>
          <p:cNvPr id="14" name="流程图: 合并 13"/>
          <p:cNvSpPr/>
          <p:nvPr/>
        </p:nvSpPr>
        <p:spPr>
          <a:xfrm>
            <a:off x="1" y="2035"/>
            <a:ext cx="2515535" cy="2168688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合并 16"/>
          <p:cNvSpPr/>
          <p:nvPr/>
        </p:nvSpPr>
        <p:spPr>
          <a:xfrm rot="10800000">
            <a:off x="1257768" y="0"/>
            <a:ext cx="2515535" cy="2168688"/>
          </a:xfrm>
          <a:prstGeom prst="flowChartMerg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合并 17"/>
          <p:cNvSpPr/>
          <p:nvPr/>
        </p:nvSpPr>
        <p:spPr>
          <a:xfrm>
            <a:off x="3440895" y="1481963"/>
            <a:ext cx="796556" cy="686725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流程图: 合并 18"/>
          <p:cNvSpPr/>
          <p:nvPr/>
        </p:nvSpPr>
        <p:spPr>
          <a:xfrm rot="10800000">
            <a:off x="-628883" y="1084344"/>
            <a:ext cx="2515535" cy="2168688"/>
          </a:xfrm>
          <a:prstGeom prst="flowChartMerge">
            <a:avLst/>
          </a:prstGeom>
          <a:solidFill>
            <a:srgbClr val="4A5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合并 19"/>
          <p:cNvSpPr/>
          <p:nvPr/>
        </p:nvSpPr>
        <p:spPr>
          <a:xfrm>
            <a:off x="1291451" y="3611742"/>
            <a:ext cx="625044" cy="538861"/>
          </a:xfrm>
          <a:prstGeom prst="flowChartMerge">
            <a:avLst/>
          </a:prstGeom>
          <a:solidFill>
            <a:srgbClr val="DA6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流程图: 合并 20"/>
          <p:cNvSpPr/>
          <p:nvPr/>
        </p:nvSpPr>
        <p:spPr>
          <a:xfrm>
            <a:off x="1678404" y="3147480"/>
            <a:ext cx="494178" cy="426040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流程图: 合并 21"/>
          <p:cNvSpPr/>
          <p:nvPr/>
        </p:nvSpPr>
        <p:spPr>
          <a:xfrm rot="10800000">
            <a:off x="-1889971" y="-1084344"/>
            <a:ext cx="2515535" cy="2168688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合并 22"/>
          <p:cNvSpPr/>
          <p:nvPr/>
        </p:nvSpPr>
        <p:spPr>
          <a:xfrm rot="10800000" flipV="1">
            <a:off x="-1889970" y="1084344"/>
            <a:ext cx="2515535" cy="2168688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 rot="10800000">
            <a:off x="7001069" y="2875002"/>
            <a:ext cx="6817656" cy="4583055"/>
            <a:chOff x="3958789" y="2873829"/>
            <a:chExt cx="6817656" cy="4583055"/>
          </a:xfrm>
        </p:grpSpPr>
        <p:sp>
          <p:nvSpPr>
            <p:cNvPr id="24" name="流程图: 合并 23"/>
            <p:cNvSpPr/>
            <p:nvPr/>
          </p:nvSpPr>
          <p:spPr>
            <a:xfrm>
              <a:off x="6474322" y="2873829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流程图: 合并 24"/>
            <p:cNvSpPr/>
            <p:nvPr/>
          </p:nvSpPr>
          <p:spPr>
            <a:xfrm rot="10800000">
              <a:off x="5220456" y="2881368"/>
              <a:ext cx="2515533" cy="2168686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流程图: 合并 25"/>
            <p:cNvSpPr/>
            <p:nvPr/>
          </p:nvSpPr>
          <p:spPr>
            <a:xfrm>
              <a:off x="5972381" y="5039669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流程图: 合并 26"/>
            <p:cNvSpPr/>
            <p:nvPr/>
          </p:nvSpPr>
          <p:spPr>
            <a:xfrm rot="10800000">
              <a:off x="8459479" y="5779382"/>
              <a:ext cx="799498" cy="689261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流程图: 合并 27"/>
            <p:cNvSpPr/>
            <p:nvPr/>
          </p:nvSpPr>
          <p:spPr>
            <a:xfrm>
              <a:off x="10385622" y="4794210"/>
              <a:ext cx="390823" cy="336936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流程图: 合并 28"/>
            <p:cNvSpPr/>
            <p:nvPr/>
          </p:nvSpPr>
          <p:spPr>
            <a:xfrm>
              <a:off x="7409845" y="6207344"/>
              <a:ext cx="1449383" cy="1249540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流程图: 合并 29"/>
            <p:cNvSpPr/>
            <p:nvPr/>
          </p:nvSpPr>
          <p:spPr>
            <a:xfrm>
              <a:off x="3958789" y="2881366"/>
              <a:ext cx="2515534" cy="2168688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="">
      <p:transition spd="slow"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/>
          <p:nvPr/>
        </p:nvSpPr>
        <p:spPr>
          <a:xfrm>
            <a:off x="5669280" y="347509"/>
            <a:ext cx="6522720" cy="2071606"/>
          </a:xfrm>
          <a:prstGeom prst="rect">
            <a:avLst/>
          </a:prstGeom>
          <a:solidFill>
            <a:srgbClr val="E16742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9600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entury Gothic" panose="020B0502020202020204"/>
                <a:ea typeface="微软雅黑" panose="020B0503020204020204" charset="-122"/>
              </a:rPr>
              <a:t>PART  </a:t>
            </a:r>
            <a:r>
              <a:rPr kumimoji="1" lang="en-US" altLang="zh-CN" sz="9600" i="0" u="none" strike="noStrike" kern="1200" spc="50" normalizeH="0" baseline="0" noProof="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02</a:t>
            </a:r>
            <a:endParaRPr kumimoji="1" lang="zh-CN" altLang="en-US" sz="9600" i="0" u="none" strike="noStrike" kern="1200" spc="50" normalizeH="0" baseline="0" noProof="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占位符 2"/>
          <p:cNvSpPr txBox="1"/>
          <p:nvPr/>
        </p:nvSpPr>
        <p:spPr>
          <a:xfrm>
            <a:off x="6096000" y="283502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0" b="1" kern="1200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E16742"/>
                </a:solidFill>
                <a:latin typeface="Century Gothic" panose="020B0502020202020204"/>
                <a:ea typeface="微软雅黑" panose="020B0503020204020204" charset="-122"/>
              </a:rPr>
              <a:t>（回顾）</a:t>
            </a:r>
            <a:endParaRPr kumimoji="1" lang="en-US" altLang="zh-CN" dirty="0">
              <a:solidFill>
                <a:srgbClr val="E16742"/>
              </a:solidFill>
              <a:latin typeface="Century Gothic" panose="020B0502020202020204"/>
              <a:ea typeface="微软雅黑" panose="020B0503020204020204" charset="-122"/>
            </a:endParaRPr>
          </a:p>
          <a:p>
            <a:r>
              <a:rPr kumimoji="1" lang="zh-CN" altLang="en-US" dirty="0">
                <a:solidFill>
                  <a:srgbClr val="E16742"/>
                </a:solidFill>
                <a:latin typeface="Century Gothic" panose="020B0502020202020204"/>
                <a:ea typeface="微软雅黑" panose="020B0503020204020204" charset="-122"/>
              </a:rPr>
              <a:t>项目内容</a:t>
            </a:r>
          </a:p>
        </p:txBody>
      </p:sp>
      <p:sp>
        <p:nvSpPr>
          <p:cNvPr id="6" name="流程图: 合并 5"/>
          <p:cNvSpPr/>
          <p:nvPr/>
        </p:nvSpPr>
        <p:spPr>
          <a:xfrm>
            <a:off x="810641" y="0"/>
            <a:ext cx="2515535" cy="2168688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合并 6"/>
          <p:cNvSpPr/>
          <p:nvPr/>
        </p:nvSpPr>
        <p:spPr>
          <a:xfrm rot="10800000">
            <a:off x="2068408" y="-2035"/>
            <a:ext cx="2515535" cy="2168688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合并 7"/>
          <p:cNvSpPr/>
          <p:nvPr/>
        </p:nvSpPr>
        <p:spPr>
          <a:xfrm rot="10800000">
            <a:off x="-443225" y="7539"/>
            <a:ext cx="2515533" cy="2168686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流程图: 合并 8"/>
          <p:cNvSpPr/>
          <p:nvPr/>
        </p:nvSpPr>
        <p:spPr>
          <a:xfrm>
            <a:off x="308700" y="2165840"/>
            <a:ext cx="2515535" cy="2168688"/>
          </a:xfrm>
          <a:prstGeom prst="flowChartMerge">
            <a:avLst/>
          </a:prstGeom>
          <a:solidFill>
            <a:srgbClr val="4A5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合并 9"/>
          <p:cNvSpPr/>
          <p:nvPr/>
        </p:nvSpPr>
        <p:spPr>
          <a:xfrm>
            <a:off x="-451530" y="2165839"/>
            <a:ext cx="799498" cy="689261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流程图: 合并 10"/>
          <p:cNvSpPr/>
          <p:nvPr/>
        </p:nvSpPr>
        <p:spPr>
          <a:xfrm>
            <a:off x="4721941" y="1920381"/>
            <a:ext cx="390823" cy="336936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流程图: 合并 11"/>
          <p:cNvSpPr/>
          <p:nvPr/>
        </p:nvSpPr>
        <p:spPr>
          <a:xfrm>
            <a:off x="3997249" y="2542715"/>
            <a:ext cx="724692" cy="624770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流程图: 合并 12"/>
          <p:cNvSpPr/>
          <p:nvPr/>
        </p:nvSpPr>
        <p:spPr>
          <a:xfrm>
            <a:off x="-1704892" y="7537"/>
            <a:ext cx="2515534" cy="2168688"/>
          </a:xfrm>
          <a:prstGeom prst="flowChartMerg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流程图: 合并 13"/>
          <p:cNvSpPr/>
          <p:nvPr/>
        </p:nvSpPr>
        <p:spPr>
          <a:xfrm rot="10800000">
            <a:off x="3727453" y="2934889"/>
            <a:ext cx="539592" cy="465192"/>
          </a:xfrm>
          <a:prstGeom prst="flowChartMerg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7544187" y="46299"/>
            <a:ext cx="4351535" cy="401759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192652" y="36282"/>
            <a:ext cx="4351535" cy="4017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376920" y="304850"/>
            <a:ext cx="4340303" cy="35394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采用</a:t>
            </a:r>
            <a:r>
              <a:rPr lang="en-US" altLang="zh-CN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或</a:t>
            </a:r>
            <a:r>
              <a:rPr lang="en-US" altLang="zh-CN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C++</a:t>
            </a:r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实现人脸表情识别系统。首先利用摄像头进行人脸图像采集，然后选用</a:t>
            </a:r>
            <a:r>
              <a:rPr lang="en-US" altLang="zh-CN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OpenCV</a:t>
            </a:r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</a:t>
            </a:r>
            <a:r>
              <a:rPr lang="en-US" altLang="zh-CN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Harr</a:t>
            </a:r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特征检测器实现人脸检测，最后利用细粒度人脸表情识别模型实现人脸表情识别。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838750" y="212797"/>
            <a:ext cx="4426582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VGG</a:t>
            </a:r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卷积神经网络作为人脸表情识别基础模型，然后在该网络模型基础上加入</a:t>
            </a:r>
            <a:r>
              <a:rPr lang="en-US" altLang="zh-CN" sz="2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Soft-attention</a:t>
            </a:r>
            <a:r>
              <a:rPr lang="zh-CN" altLang="en-US" sz="2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</a:t>
            </a:r>
            <a:endParaRPr lang="en-US" altLang="zh-CN" sz="28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0"/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构建细粒度人脸表情识别模型，实现典型人脸表情识别数据集上的人脸表情识别。</a:t>
            </a:r>
          </a:p>
          <a:p>
            <a:endParaRPr lang="zh-CN" alt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-2483234" y="4729663"/>
            <a:ext cx="10955722" cy="0"/>
          </a:xfrm>
          <a:prstGeom prst="line">
            <a:avLst/>
          </a:prstGeom>
          <a:ln>
            <a:solidFill>
              <a:srgbClr val="4A5B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381911" y="4222072"/>
            <a:ext cx="1007706" cy="1007706"/>
          </a:xfrm>
          <a:prstGeom prst="ellipse">
            <a:avLst/>
          </a:prstGeom>
          <a:solidFill>
            <a:srgbClr val="E1674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2403203" y="4165497"/>
            <a:ext cx="1007706" cy="1007706"/>
          </a:xfrm>
          <a:prstGeom prst="ellipse">
            <a:avLst/>
          </a:prstGeom>
          <a:solidFill>
            <a:srgbClr val="4A5B6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4418432" y="4211896"/>
            <a:ext cx="1007706" cy="1007706"/>
          </a:xfrm>
          <a:prstGeom prst="ellipse">
            <a:avLst/>
          </a:prstGeom>
          <a:solidFill>
            <a:srgbClr val="E1674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-50520" y="5460785"/>
            <a:ext cx="2028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摄像头采集</a:t>
            </a:r>
            <a:endParaRPr lang="en-US" altLang="zh-CN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实时视频</a:t>
            </a:r>
          </a:p>
        </p:txBody>
      </p:sp>
      <p:sp>
        <p:nvSpPr>
          <p:cNvPr id="53" name="椭圆 52"/>
          <p:cNvSpPr/>
          <p:nvPr/>
        </p:nvSpPr>
        <p:spPr>
          <a:xfrm>
            <a:off x="2734094" y="4625311"/>
            <a:ext cx="122063" cy="1220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2963185" y="4623133"/>
            <a:ext cx="122063" cy="1220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743409" y="4731923"/>
            <a:ext cx="122063" cy="1220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4972500" y="4729745"/>
            <a:ext cx="122063" cy="1220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4860740" y="4545562"/>
            <a:ext cx="122063" cy="1220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24731" y="4678889"/>
            <a:ext cx="122063" cy="1220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1927697" y="5460784"/>
            <a:ext cx="2028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检测器实现</a:t>
            </a:r>
            <a:endParaRPr lang="en-US" altLang="zh-CN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人脸检测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3907500" y="5418331"/>
            <a:ext cx="2028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实现</a:t>
            </a:r>
            <a:endParaRPr lang="en-US" altLang="zh-CN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表情识别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/>
          <p:nvPr/>
        </p:nvSpPr>
        <p:spPr>
          <a:xfrm>
            <a:off x="5669280" y="347509"/>
            <a:ext cx="6522720" cy="2071606"/>
          </a:xfrm>
          <a:prstGeom prst="rect">
            <a:avLst/>
          </a:prstGeom>
          <a:solidFill>
            <a:srgbClr val="EB5F4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9600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entury Gothic" panose="020B0502020202020204"/>
                <a:ea typeface="微软雅黑" panose="020B0503020204020204" charset="-122"/>
              </a:rPr>
              <a:t>PART  </a:t>
            </a:r>
            <a:r>
              <a:rPr kumimoji="1" lang="en-US" altLang="zh-CN" sz="9600" i="0" u="none" strike="noStrike" kern="1200" spc="50" normalizeH="0" baseline="0" noProof="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01</a:t>
            </a:r>
            <a:endParaRPr kumimoji="1" lang="zh-CN" altLang="en-US" sz="9600" i="0" u="none" strike="noStrike" kern="1200" spc="50" normalizeH="0" baseline="0" noProof="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占位符 2"/>
          <p:cNvSpPr txBox="1"/>
          <p:nvPr/>
        </p:nvSpPr>
        <p:spPr>
          <a:xfrm>
            <a:off x="5682644" y="3289741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0" b="1" kern="1200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EB5F43"/>
                </a:solidFill>
                <a:latin typeface="Century Gothic" panose="020B0502020202020204"/>
                <a:ea typeface="微软雅黑" panose="020B0503020204020204" charset="-122"/>
                <a:sym typeface="+mn-ea"/>
              </a:rPr>
              <a:t>半成品演示</a:t>
            </a:r>
            <a:endParaRPr kumimoji="1" lang="zh-CN" altLang="en-US" b="0" i="0" u="none" strike="noStrike" kern="1200" normalizeH="0" baseline="0" noProof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entury Gothic" panose="020B0502020202020204"/>
              <a:ea typeface="微软雅黑" panose="020B0503020204020204" charset="-122"/>
              <a:cs typeface="+mn-cs"/>
              <a:hlinkClick r:id="" action="ppaction://noaction"/>
            </a:endParaRPr>
          </a:p>
          <a:p>
            <a:endParaRPr kumimoji="1" lang="zh-CN" altLang="en-US" dirty="0">
              <a:solidFill>
                <a:srgbClr val="EB5F43"/>
              </a:solidFill>
              <a:latin typeface="Century Gothic" panose="020B0502020202020204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0000" b="1" i="0" u="none" strike="noStrike" kern="1200" cap="none" spc="0" normalizeH="0" baseline="0" noProof="0" dirty="0">
              <a:ln>
                <a:noFill/>
              </a:ln>
              <a:solidFill>
                <a:srgbClr val="EB5F43"/>
              </a:solidFill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流程图: 合并 5"/>
          <p:cNvSpPr/>
          <p:nvPr/>
        </p:nvSpPr>
        <p:spPr>
          <a:xfrm>
            <a:off x="810641" y="0"/>
            <a:ext cx="2515535" cy="2168688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合并 6"/>
          <p:cNvSpPr/>
          <p:nvPr/>
        </p:nvSpPr>
        <p:spPr>
          <a:xfrm rot="10800000">
            <a:off x="2068408" y="-2035"/>
            <a:ext cx="2515535" cy="2168688"/>
          </a:xfrm>
          <a:prstGeom prst="flowChartMerg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合并 7"/>
          <p:cNvSpPr/>
          <p:nvPr/>
        </p:nvSpPr>
        <p:spPr>
          <a:xfrm rot="10800000">
            <a:off x="-443225" y="7539"/>
            <a:ext cx="2515533" cy="2168686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流程图: 合并 8"/>
          <p:cNvSpPr/>
          <p:nvPr/>
        </p:nvSpPr>
        <p:spPr>
          <a:xfrm>
            <a:off x="308700" y="2165840"/>
            <a:ext cx="2515535" cy="2168688"/>
          </a:xfrm>
          <a:prstGeom prst="flowChartMerge">
            <a:avLst/>
          </a:prstGeom>
          <a:solidFill>
            <a:srgbClr val="4A5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合并 9"/>
          <p:cNvSpPr/>
          <p:nvPr/>
        </p:nvSpPr>
        <p:spPr>
          <a:xfrm rot="10800000">
            <a:off x="2795798" y="2905553"/>
            <a:ext cx="799498" cy="689261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流程图: 合并 10"/>
          <p:cNvSpPr/>
          <p:nvPr/>
        </p:nvSpPr>
        <p:spPr>
          <a:xfrm>
            <a:off x="4721941" y="1920381"/>
            <a:ext cx="390823" cy="336936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流程图: 合并 11"/>
          <p:cNvSpPr/>
          <p:nvPr/>
        </p:nvSpPr>
        <p:spPr>
          <a:xfrm>
            <a:off x="1746164" y="3333515"/>
            <a:ext cx="1449383" cy="1249540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流程图: 合并 12"/>
          <p:cNvSpPr/>
          <p:nvPr/>
        </p:nvSpPr>
        <p:spPr>
          <a:xfrm>
            <a:off x="-1704892" y="7537"/>
            <a:ext cx="2515534" cy="2168688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71184A-A5BA-4AA4-8878-D37416577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B054621-3104-4B96-9F5F-369420FD9866}"/>
              </a:ext>
            </a:extLst>
          </p:cNvPr>
          <p:cNvSpPr/>
          <p:nvPr/>
        </p:nvSpPr>
        <p:spPr>
          <a:xfrm>
            <a:off x="-52764" y="-233680"/>
            <a:ext cx="12476480" cy="709168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CA6EC3A8-5B43-460E-95A3-6E0FBD5046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9" t="22272" r="33084" b="35476"/>
          <a:stretch/>
        </p:blipFill>
        <p:spPr>
          <a:xfrm>
            <a:off x="4450080" y="1615440"/>
            <a:ext cx="3708400" cy="276352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0EACEC7-F9D0-4308-8460-F524E091B891}"/>
              </a:ext>
            </a:extLst>
          </p:cNvPr>
          <p:cNvSpPr/>
          <p:nvPr/>
        </p:nvSpPr>
        <p:spPr>
          <a:xfrm>
            <a:off x="4450080" y="1615440"/>
            <a:ext cx="3708400" cy="27635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7B675CE2-E4AE-472E-A14F-A6AB966A3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65670" r="53548" b="16739"/>
          <a:stretch/>
        </p:blipFill>
        <p:spPr>
          <a:xfrm>
            <a:off x="4450080" y="4533769"/>
            <a:ext cx="1234282" cy="1150594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B61FBF50-5B3F-48EC-B89A-8241A3C00518}"/>
              </a:ext>
            </a:extLst>
          </p:cNvPr>
          <p:cNvSpPr/>
          <p:nvPr/>
        </p:nvSpPr>
        <p:spPr>
          <a:xfrm>
            <a:off x="4450080" y="4533769"/>
            <a:ext cx="1234282" cy="115059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47ADB9FE-4664-424F-BD67-E052A5EE6C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3" t="89125" r="48959" b="2369"/>
          <a:stretch/>
        </p:blipFill>
        <p:spPr>
          <a:xfrm>
            <a:off x="4193461" y="5994839"/>
            <a:ext cx="2032000" cy="556391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9B14C79F-A516-4E33-9F4C-FCBFA62F5496}"/>
              </a:ext>
            </a:extLst>
          </p:cNvPr>
          <p:cNvSpPr/>
          <p:nvPr/>
        </p:nvSpPr>
        <p:spPr>
          <a:xfrm>
            <a:off x="4193461" y="5984679"/>
            <a:ext cx="2032000" cy="5888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1D7D0E-0839-4586-A356-D5ACD0A339A8}"/>
              </a:ext>
            </a:extLst>
          </p:cNvPr>
          <p:cNvSpPr txBox="1"/>
          <p:nvPr/>
        </p:nvSpPr>
        <p:spPr>
          <a:xfrm>
            <a:off x="8245158" y="1093227"/>
            <a:ext cx="29546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摄像头实时采集视频</a:t>
            </a:r>
            <a:endParaRPr lang="en-US" altLang="zh-CN" sz="2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并显示在页面上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AB7497-547E-4DF9-B257-E6ED06E07FE8}"/>
              </a:ext>
            </a:extLst>
          </p:cNvPr>
          <p:cNvSpPr txBox="1"/>
          <p:nvPr/>
        </p:nvSpPr>
        <p:spPr>
          <a:xfrm>
            <a:off x="5765642" y="4533769"/>
            <a:ext cx="2266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48x48</a:t>
            </a:r>
            <a:r>
              <a:rPr lang="zh-CN" altLang="en-US" sz="200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endParaRPr lang="en-US" altLang="zh-CN" sz="200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i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CNN</a:t>
            </a:r>
            <a:r>
              <a:rPr lang="zh-CN" altLang="en-US" sz="200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输入图像展示</a:t>
            </a:r>
            <a:endParaRPr lang="zh-CN" altLang="en-US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8198633-E16B-49C4-A316-2E426AD0A637}"/>
              </a:ext>
            </a:extLst>
          </p:cNvPr>
          <p:cNvSpPr txBox="1"/>
          <p:nvPr/>
        </p:nvSpPr>
        <p:spPr>
          <a:xfrm>
            <a:off x="8240864" y="2797145"/>
            <a:ext cx="3711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于仕琪老师</a:t>
            </a:r>
            <a:r>
              <a:rPr lang="en-US" altLang="zh-CN" i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libfacedetection</a:t>
            </a:r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检测器</a:t>
            </a:r>
            <a:endParaRPr lang="zh-CN" altLang="en-US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31797FC-26D5-415B-9BD4-B8193097C6A9}"/>
              </a:ext>
            </a:extLst>
          </p:cNvPr>
          <p:cNvCxnSpPr>
            <a:cxnSpLocks/>
          </p:cNvCxnSpPr>
          <p:nvPr/>
        </p:nvCxnSpPr>
        <p:spPr>
          <a:xfrm>
            <a:off x="7623771" y="2659604"/>
            <a:ext cx="1209144" cy="171142"/>
          </a:xfrm>
          <a:prstGeom prst="line">
            <a:avLst/>
          </a:prstGeom>
          <a:ln w="28575">
            <a:solidFill>
              <a:srgbClr val="72EF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16708FC-0785-416A-84FD-3677C55F864F}"/>
              </a:ext>
            </a:extLst>
          </p:cNvPr>
          <p:cNvCxnSpPr>
            <a:cxnSpLocks/>
          </p:cNvCxnSpPr>
          <p:nvPr/>
        </p:nvCxnSpPr>
        <p:spPr>
          <a:xfrm>
            <a:off x="7579308" y="3688080"/>
            <a:ext cx="1198932" cy="228600"/>
          </a:xfrm>
          <a:prstGeom prst="line">
            <a:avLst/>
          </a:prstGeom>
          <a:ln w="28575">
            <a:solidFill>
              <a:srgbClr val="72EF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AB839E5-C58D-43C7-962E-249B05CD17F2}"/>
              </a:ext>
            </a:extLst>
          </p:cNvPr>
          <p:cNvSpPr txBox="1"/>
          <p:nvPr/>
        </p:nvSpPr>
        <p:spPr>
          <a:xfrm>
            <a:off x="8228343" y="3124508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实时检测人脸位置，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数据传递神经网络。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F6C9516-56F2-417F-A2CC-E10BD3632CDC}"/>
              </a:ext>
            </a:extLst>
          </p:cNvPr>
          <p:cNvSpPr txBox="1"/>
          <p:nvPr/>
        </p:nvSpPr>
        <p:spPr>
          <a:xfrm>
            <a:off x="6225461" y="618798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程序运行耗时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D38F7B0-2C26-44E6-9D46-30CAD3075CCA}"/>
              </a:ext>
            </a:extLst>
          </p:cNvPr>
          <p:cNvSpPr txBox="1"/>
          <p:nvPr/>
        </p:nvSpPr>
        <p:spPr>
          <a:xfrm>
            <a:off x="6185476" y="5845133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人脸表情识别结果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F929BED-45AD-4A16-A446-D35B107DDF74}"/>
              </a:ext>
            </a:extLst>
          </p:cNvPr>
          <p:cNvCxnSpPr>
            <a:cxnSpLocks/>
          </p:cNvCxnSpPr>
          <p:nvPr/>
        </p:nvCxnSpPr>
        <p:spPr>
          <a:xfrm flipV="1">
            <a:off x="4471579" y="6245243"/>
            <a:ext cx="3864701" cy="9263"/>
          </a:xfrm>
          <a:prstGeom prst="line">
            <a:avLst/>
          </a:prstGeom>
          <a:ln w="28575">
            <a:solidFill>
              <a:srgbClr val="72EF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ECE7F14A-2517-4B21-B289-6C356D18FE24}"/>
              </a:ext>
            </a:extLst>
          </p:cNvPr>
          <p:cNvCxnSpPr>
            <a:cxnSpLocks/>
          </p:cNvCxnSpPr>
          <p:nvPr/>
        </p:nvCxnSpPr>
        <p:spPr>
          <a:xfrm>
            <a:off x="4450080" y="6551230"/>
            <a:ext cx="3818981" cy="0"/>
          </a:xfrm>
          <a:prstGeom prst="line">
            <a:avLst/>
          </a:prstGeom>
          <a:ln w="28575">
            <a:solidFill>
              <a:srgbClr val="72EF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左大括号 25">
            <a:extLst>
              <a:ext uri="{FF2B5EF4-FFF2-40B4-BE49-F238E27FC236}">
                <a16:creationId xmlns:a16="http://schemas.microsoft.com/office/drawing/2014/main" id="{6A392975-AD21-48E2-A034-D43169C5662A}"/>
              </a:ext>
            </a:extLst>
          </p:cNvPr>
          <p:cNvSpPr/>
          <p:nvPr/>
        </p:nvSpPr>
        <p:spPr>
          <a:xfrm>
            <a:off x="8446731" y="5386809"/>
            <a:ext cx="350520" cy="1178482"/>
          </a:xfrm>
          <a:prstGeom prst="leftBrace">
            <a:avLst/>
          </a:prstGeom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83B646D-9600-4530-AA3B-8204F7AAF707}"/>
              </a:ext>
            </a:extLst>
          </p:cNvPr>
          <p:cNvSpPr txBox="1"/>
          <p:nvPr/>
        </p:nvSpPr>
        <p:spPr>
          <a:xfrm>
            <a:off x="8766782" y="5109066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normal</a:t>
            </a:r>
            <a:r>
              <a:rPr lang="zh-CN" altLang="en-US" sz="14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：正常</a:t>
            </a:r>
            <a:endParaRPr lang="zh-CN" altLang="en-US" sz="12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8746E44-ED6C-471B-95BD-EECB16DA0D6A}"/>
              </a:ext>
            </a:extLst>
          </p:cNvPr>
          <p:cNvSpPr txBox="1"/>
          <p:nvPr/>
        </p:nvSpPr>
        <p:spPr>
          <a:xfrm>
            <a:off x="8766782" y="5314818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surprised</a:t>
            </a:r>
            <a:r>
              <a:rPr lang="zh-CN" altLang="en-US" sz="14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：惊讶</a:t>
            </a:r>
            <a:endParaRPr lang="zh-CN" altLang="en-US" sz="12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A56B724-CF6A-4C45-97CF-99242C8A8E6C}"/>
              </a:ext>
            </a:extLst>
          </p:cNvPr>
          <p:cNvSpPr txBox="1"/>
          <p:nvPr/>
        </p:nvSpPr>
        <p:spPr>
          <a:xfrm>
            <a:off x="8766782" y="5520570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sad</a:t>
            </a:r>
            <a:r>
              <a:rPr lang="zh-CN" altLang="en-US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：伤心</a:t>
            </a:r>
            <a:endParaRPr lang="zh-CN" altLang="en-US" sz="14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980B4F4-7E7F-46BB-8DF6-2631DE24BB2D}"/>
              </a:ext>
            </a:extLst>
          </p:cNvPr>
          <p:cNvSpPr txBox="1"/>
          <p:nvPr/>
        </p:nvSpPr>
        <p:spPr>
          <a:xfrm>
            <a:off x="8766782" y="5757099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happy</a:t>
            </a:r>
            <a:r>
              <a:rPr lang="zh-CN" altLang="en-US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：开心</a:t>
            </a:r>
            <a:endParaRPr lang="zh-CN" altLang="en-US" sz="14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A7029BB-2430-4842-B692-FD7E88383037}"/>
              </a:ext>
            </a:extLst>
          </p:cNvPr>
          <p:cNvSpPr txBox="1"/>
          <p:nvPr/>
        </p:nvSpPr>
        <p:spPr>
          <a:xfrm>
            <a:off x="8766782" y="5993628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fear</a:t>
            </a:r>
            <a:r>
              <a:rPr lang="zh-CN" altLang="en-US" sz="14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：害怕</a:t>
            </a:r>
            <a:endParaRPr lang="zh-CN" altLang="en-US" sz="12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62A5D5C-7E17-4035-A5A0-546400B08C34}"/>
              </a:ext>
            </a:extLst>
          </p:cNvPr>
          <p:cNvSpPr txBox="1"/>
          <p:nvPr/>
        </p:nvSpPr>
        <p:spPr>
          <a:xfrm>
            <a:off x="8766782" y="6199380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disgust</a:t>
            </a:r>
            <a:r>
              <a:rPr lang="zh-CN" altLang="en-US" sz="1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：厌恶</a:t>
            </a:r>
            <a:endParaRPr lang="zh-CN" altLang="en-US" sz="14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03446B5-9DE3-4D6C-8B3B-ECBE9CEB6DE2}"/>
              </a:ext>
            </a:extLst>
          </p:cNvPr>
          <p:cNvSpPr txBox="1"/>
          <p:nvPr/>
        </p:nvSpPr>
        <p:spPr>
          <a:xfrm>
            <a:off x="8766782" y="6435908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anger</a:t>
            </a:r>
            <a:r>
              <a:rPr lang="zh-CN" altLang="en-US" sz="14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：生气</a:t>
            </a:r>
            <a:endParaRPr lang="zh-CN" altLang="en-US" sz="12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9B5306C-61AA-44C3-8A91-C724DB39549D}"/>
              </a:ext>
            </a:extLst>
          </p:cNvPr>
          <p:cNvSpPr txBox="1"/>
          <p:nvPr/>
        </p:nvSpPr>
        <p:spPr>
          <a:xfrm>
            <a:off x="7303731" y="55502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CNN</a:t>
            </a:r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输出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D4617E6-EE3A-49D5-B6CE-E20193550742}"/>
              </a:ext>
            </a:extLst>
          </p:cNvPr>
          <p:cNvSpPr/>
          <p:nvPr/>
        </p:nvSpPr>
        <p:spPr>
          <a:xfrm>
            <a:off x="9677861" y="3945122"/>
            <a:ext cx="2146742" cy="40612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F83A6B2-75D6-4B59-9938-EC012556C6D7}"/>
              </a:ext>
            </a:extLst>
          </p:cNvPr>
          <p:cNvSpPr txBox="1"/>
          <p:nvPr/>
        </p:nvSpPr>
        <p:spPr>
          <a:xfrm>
            <a:off x="9647962" y="395069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内核</a:t>
            </a:r>
            <a:r>
              <a:rPr lang="en-US" altLang="zh-C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1——</a:t>
            </a:r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人脸检测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987D6DE-80ED-4A03-AF42-8054C9ED2CA1}"/>
              </a:ext>
            </a:extLst>
          </p:cNvPr>
          <p:cNvSpPr/>
          <p:nvPr/>
        </p:nvSpPr>
        <p:spPr>
          <a:xfrm>
            <a:off x="1549116" y="5778289"/>
            <a:ext cx="2236510" cy="588840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5B42C8C-E85C-4726-A15F-817185446C7D}"/>
              </a:ext>
            </a:extLst>
          </p:cNvPr>
          <p:cNvSpPr txBox="1"/>
          <p:nvPr/>
        </p:nvSpPr>
        <p:spPr>
          <a:xfrm>
            <a:off x="1562197" y="5772487"/>
            <a:ext cx="222368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内核</a:t>
            </a:r>
            <a:r>
              <a:rPr lang="en-US" altLang="zh-C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2——</a:t>
            </a:r>
            <a:r>
              <a:rPr lang="zh-CN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表情识别</a:t>
            </a:r>
            <a:endParaRPr lang="en-US" altLang="zh-CN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GoogLeNet</a:t>
            </a:r>
            <a:r>
              <a:rPr lang="zh-CN" alt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网络</a:t>
            </a:r>
            <a:r>
              <a:rPr lang="en-US" altLang="zh-CN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E0FFC27-6DD6-4C78-8FCB-3145836D8AAC}"/>
              </a:ext>
            </a:extLst>
          </p:cNvPr>
          <p:cNvSpPr txBox="1"/>
          <p:nvPr/>
        </p:nvSpPr>
        <p:spPr>
          <a:xfrm>
            <a:off x="10737434" y="629721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一般</a:t>
            </a:r>
            <a:r>
              <a:rPr lang="en-US" altLang="zh-CN" sz="20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0.5s</a:t>
            </a:r>
            <a:endParaRPr lang="zh-CN" altLang="en-US" sz="20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69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36" grpId="0" animBg="1"/>
      <p:bldP spid="37" grpId="0" animBg="1"/>
      <p:bldP spid="10" grpId="0"/>
      <p:bldP spid="10" grpId="1"/>
      <p:bldP spid="12" grpId="0"/>
      <p:bldP spid="13" grpId="0"/>
      <p:bldP spid="13" grpId="1"/>
      <p:bldP spid="22" grpId="0"/>
      <p:bldP spid="22" grpId="1"/>
      <p:bldP spid="29" grpId="0"/>
      <p:bldP spid="30" grpId="0"/>
      <p:bldP spid="26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27" grpId="0" animBg="1"/>
      <p:bldP spid="48" grpId="0"/>
      <p:bldP spid="49" grpId="0" animBg="1"/>
      <p:bldP spid="50" grpId="0"/>
      <p:bldP spid="50" grpId="1"/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71184A-A5BA-4AA4-8878-D37416577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B054621-3104-4B96-9F5F-369420FD9866}"/>
              </a:ext>
            </a:extLst>
          </p:cNvPr>
          <p:cNvSpPr/>
          <p:nvPr/>
        </p:nvSpPr>
        <p:spPr>
          <a:xfrm>
            <a:off x="-81280" y="-233680"/>
            <a:ext cx="12476480" cy="709168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7B675CE2-E4AE-472E-A14F-A6AB966A3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65670" r="53548" b="16739"/>
          <a:stretch/>
        </p:blipFill>
        <p:spPr>
          <a:xfrm>
            <a:off x="4450080" y="4533769"/>
            <a:ext cx="1234282" cy="1150594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B61FBF50-5B3F-48EC-B89A-8241A3C00518}"/>
              </a:ext>
            </a:extLst>
          </p:cNvPr>
          <p:cNvSpPr/>
          <p:nvPr/>
        </p:nvSpPr>
        <p:spPr>
          <a:xfrm>
            <a:off x="4450080" y="4533769"/>
            <a:ext cx="1234282" cy="115059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47ADB9FE-4664-424F-BD67-E052A5EE6C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3" t="89125" r="48959" b="2369"/>
          <a:stretch/>
        </p:blipFill>
        <p:spPr>
          <a:xfrm>
            <a:off x="4193461" y="5994839"/>
            <a:ext cx="2032000" cy="556391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9B14C79F-A516-4E33-9F4C-FCBFA62F5496}"/>
              </a:ext>
            </a:extLst>
          </p:cNvPr>
          <p:cNvSpPr/>
          <p:nvPr/>
        </p:nvSpPr>
        <p:spPr>
          <a:xfrm>
            <a:off x="4193461" y="5984679"/>
            <a:ext cx="2032000" cy="5888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22FED0-7043-469A-910C-4C9700E7B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4" t="4138" r="69916" b="91550"/>
          <a:stretch/>
        </p:blipFill>
        <p:spPr>
          <a:xfrm>
            <a:off x="1493520" y="418969"/>
            <a:ext cx="2164080" cy="28207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B46F4ED-F40E-4B18-B638-BA535B04FF44}"/>
              </a:ext>
            </a:extLst>
          </p:cNvPr>
          <p:cNvSpPr/>
          <p:nvPr/>
        </p:nvSpPr>
        <p:spPr>
          <a:xfrm>
            <a:off x="1493520" y="418969"/>
            <a:ext cx="2164080" cy="28207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83FB450-48CA-4DBC-9F02-C59F90A97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0" t="24655" r="45916" b="35029"/>
          <a:stretch/>
        </p:blipFill>
        <p:spPr>
          <a:xfrm>
            <a:off x="4419600" y="1760802"/>
            <a:ext cx="2204720" cy="263707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1C5CDB8-2774-4BEA-A015-A607DD1AD64F}"/>
              </a:ext>
            </a:extLst>
          </p:cNvPr>
          <p:cNvSpPr/>
          <p:nvPr/>
        </p:nvSpPr>
        <p:spPr>
          <a:xfrm>
            <a:off x="4450080" y="1748672"/>
            <a:ext cx="2204720" cy="26593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56A974-A674-488F-B90E-787B7CDEA9F5}"/>
              </a:ext>
            </a:extLst>
          </p:cNvPr>
          <p:cNvSpPr txBox="1"/>
          <p:nvPr/>
        </p:nvSpPr>
        <p:spPr>
          <a:xfrm>
            <a:off x="1493520" y="718064"/>
            <a:ext cx="2862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www.liguer.com:8080</a:t>
            </a:r>
            <a:endParaRPr lang="zh-CN" altLang="en-US" sz="24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A99E1E7-9C78-4058-B3A7-28678F25C70C}"/>
              </a:ext>
            </a:extLst>
          </p:cNvPr>
          <p:cNvSpPr txBox="1"/>
          <p:nvPr/>
        </p:nvSpPr>
        <p:spPr>
          <a:xfrm>
            <a:off x="1493520" y="1196753"/>
            <a:ext cx="1888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域名 </a:t>
            </a:r>
            <a:r>
              <a:rPr lang="en-US" altLang="zh-CN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zh-CN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端口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AD10F11-E955-44BE-8112-5DC2616D0D43}"/>
              </a:ext>
            </a:extLst>
          </p:cNvPr>
          <p:cNvSpPr/>
          <p:nvPr/>
        </p:nvSpPr>
        <p:spPr>
          <a:xfrm>
            <a:off x="4460240" y="2257929"/>
            <a:ext cx="2164080" cy="1379351"/>
          </a:xfrm>
          <a:prstGeom prst="rect">
            <a:avLst/>
          </a:prstGeom>
          <a:noFill/>
          <a:ln w="57150">
            <a:solidFill>
              <a:srgbClr val="72E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6B6F14A-46DA-4325-BD43-7AD33C78CC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57"/>
          <a:stretch/>
        </p:blipFill>
        <p:spPr>
          <a:xfrm>
            <a:off x="8021399" y="948896"/>
            <a:ext cx="3429000" cy="3973765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EDD98F19-AD28-411F-A7BA-596DF8B88906}"/>
              </a:ext>
            </a:extLst>
          </p:cNvPr>
          <p:cNvSpPr/>
          <p:nvPr/>
        </p:nvSpPr>
        <p:spPr>
          <a:xfrm>
            <a:off x="8021398" y="945898"/>
            <a:ext cx="3428999" cy="39737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1B5C2E8-CC82-42EB-9F46-9A29C91BC63A}"/>
              </a:ext>
            </a:extLst>
          </p:cNvPr>
          <p:cNvCxnSpPr>
            <a:cxnSpLocks/>
          </p:cNvCxnSpPr>
          <p:nvPr/>
        </p:nvCxnSpPr>
        <p:spPr>
          <a:xfrm flipV="1">
            <a:off x="6654800" y="945898"/>
            <a:ext cx="1366597" cy="80277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4661DCF-AD49-4046-8B46-C55657539584}"/>
              </a:ext>
            </a:extLst>
          </p:cNvPr>
          <p:cNvCxnSpPr>
            <a:cxnSpLocks/>
          </p:cNvCxnSpPr>
          <p:nvPr/>
        </p:nvCxnSpPr>
        <p:spPr>
          <a:xfrm>
            <a:off x="6664960" y="4430695"/>
            <a:ext cx="1356436" cy="48896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C83CBA4-404B-4CA3-9EA0-E6BB999214C4}"/>
              </a:ext>
            </a:extLst>
          </p:cNvPr>
          <p:cNvSpPr txBox="1"/>
          <p:nvPr/>
        </p:nvSpPr>
        <p:spPr>
          <a:xfrm>
            <a:off x="9526757" y="491966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手机端展示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04744E7-664A-4097-886D-3656BCFD4AFD}"/>
              </a:ext>
            </a:extLst>
          </p:cNvPr>
          <p:cNvSpPr txBox="1"/>
          <p:nvPr/>
        </p:nvSpPr>
        <p:spPr>
          <a:xfrm>
            <a:off x="1495842" y="1874414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28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endParaRPr lang="en-US" altLang="zh-CN" sz="2400" b="1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远程互联</a:t>
            </a:r>
            <a:endParaRPr lang="en-US" altLang="zh-CN" sz="28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9A0DF42-EEC0-40AE-BC06-3896DD77293D}"/>
              </a:ext>
            </a:extLst>
          </p:cNvPr>
          <p:cNvSpPr/>
          <p:nvPr/>
        </p:nvSpPr>
        <p:spPr>
          <a:xfrm>
            <a:off x="8062036" y="1251248"/>
            <a:ext cx="3319196" cy="1491952"/>
          </a:xfrm>
          <a:prstGeom prst="rect">
            <a:avLst/>
          </a:prstGeom>
          <a:noFill/>
          <a:ln w="57150">
            <a:solidFill>
              <a:srgbClr val="72E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8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11" grpId="0" animBg="1"/>
      <p:bldP spid="16" grpId="0" animBg="1"/>
      <p:bldP spid="4" grpId="0"/>
      <p:bldP spid="19" grpId="0"/>
      <p:bldP spid="22" grpId="0" animBg="1"/>
      <p:bldP spid="25" grpId="0" animBg="1"/>
      <p:bldP spid="31" grpId="0"/>
      <p:bldP spid="33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71184A-A5BA-4AA4-8878-D37416577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B054621-3104-4B96-9F5F-369420FD9866}"/>
              </a:ext>
            </a:extLst>
          </p:cNvPr>
          <p:cNvSpPr/>
          <p:nvPr/>
        </p:nvSpPr>
        <p:spPr>
          <a:xfrm>
            <a:off x="-81280" y="-233680"/>
            <a:ext cx="12476480" cy="709168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22FED0-7043-469A-910C-4C9700E7B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4" t="4138" r="69916" b="91550"/>
          <a:stretch/>
        </p:blipFill>
        <p:spPr>
          <a:xfrm>
            <a:off x="1493520" y="418969"/>
            <a:ext cx="2164080" cy="28207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B46F4ED-F40E-4B18-B638-BA535B04FF44}"/>
              </a:ext>
            </a:extLst>
          </p:cNvPr>
          <p:cNvSpPr/>
          <p:nvPr/>
        </p:nvSpPr>
        <p:spPr>
          <a:xfrm>
            <a:off x="1493520" y="418969"/>
            <a:ext cx="2164080" cy="28207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83FB450-48CA-4DBC-9F02-C59F90A97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0" t="24655" r="45916" b="35029"/>
          <a:stretch/>
        </p:blipFill>
        <p:spPr>
          <a:xfrm>
            <a:off x="4419600" y="1760802"/>
            <a:ext cx="2204720" cy="263707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1C5CDB8-2774-4BEA-A015-A607DD1AD64F}"/>
              </a:ext>
            </a:extLst>
          </p:cNvPr>
          <p:cNvSpPr/>
          <p:nvPr/>
        </p:nvSpPr>
        <p:spPr>
          <a:xfrm>
            <a:off x="4450080" y="1748672"/>
            <a:ext cx="2204720" cy="26593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56A974-A674-488F-B90E-787B7CDEA9F5}"/>
              </a:ext>
            </a:extLst>
          </p:cNvPr>
          <p:cNvSpPr txBox="1"/>
          <p:nvPr/>
        </p:nvSpPr>
        <p:spPr>
          <a:xfrm>
            <a:off x="1493520" y="718064"/>
            <a:ext cx="2862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www.liguer.com:8080</a:t>
            </a:r>
            <a:endParaRPr lang="zh-CN" altLang="en-US" sz="24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6B6F14A-46DA-4325-BD43-7AD33C78CC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57"/>
          <a:stretch/>
        </p:blipFill>
        <p:spPr>
          <a:xfrm>
            <a:off x="8021399" y="948896"/>
            <a:ext cx="3429000" cy="3973765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EDD98F19-AD28-411F-A7BA-596DF8B88906}"/>
              </a:ext>
            </a:extLst>
          </p:cNvPr>
          <p:cNvSpPr/>
          <p:nvPr/>
        </p:nvSpPr>
        <p:spPr>
          <a:xfrm>
            <a:off x="8021398" y="945898"/>
            <a:ext cx="3428999" cy="39737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1B5C2E8-CC82-42EB-9F46-9A29C91BC63A}"/>
              </a:ext>
            </a:extLst>
          </p:cNvPr>
          <p:cNvCxnSpPr>
            <a:cxnSpLocks/>
          </p:cNvCxnSpPr>
          <p:nvPr/>
        </p:nvCxnSpPr>
        <p:spPr>
          <a:xfrm flipV="1">
            <a:off x="6654800" y="945898"/>
            <a:ext cx="1366597" cy="80277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4661DCF-AD49-4046-8B46-C55657539584}"/>
              </a:ext>
            </a:extLst>
          </p:cNvPr>
          <p:cNvCxnSpPr>
            <a:cxnSpLocks/>
          </p:cNvCxnSpPr>
          <p:nvPr/>
        </p:nvCxnSpPr>
        <p:spPr>
          <a:xfrm>
            <a:off x="6664960" y="4430695"/>
            <a:ext cx="1356436" cy="488968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C83CBA4-404B-4CA3-9EA0-E6BB999214C4}"/>
              </a:ext>
            </a:extLst>
          </p:cNvPr>
          <p:cNvSpPr txBox="1"/>
          <p:nvPr/>
        </p:nvSpPr>
        <p:spPr>
          <a:xfrm>
            <a:off x="9526757" y="491966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手机端展示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534BF8A-E99B-4080-A0CA-A03E48731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1" t="8854" r="68604" b="31802"/>
          <a:stretch/>
        </p:blipFill>
        <p:spPr>
          <a:xfrm>
            <a:off x="-129838" y="701040"/>
            <a:ext cx="3998556" cy="3882007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8E4AD4B1-0AD2-4E7C-8BFD-766207477BA5}"/>
              </a:ext>
            </a:extLst>
          </p:cNvPr>
          <p:cNvSpPr/>
          <p:nvPr/>
        </p:nvSpPr>
        <p:spPr>
          <a:xfrm>
            <a:off x="25104" y="701040"/>
            <a:ext cx="3851532" cy="388200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62FC73F-9190-4D08-8045-69FD4D1814A5}"/>
              </a:ext>
            </a:extLst>
          </p:cNvPr>
          <p:cNvSpPr txBox="1"/>
          <p:nvPr/>
        </p:nvSpPr>
        <p:spPr>
          <a:xfrm>
            <a:off x="1869590" y="462278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项目简介栏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BCB90C9-93E9-473F-946A-791CF6FA38DE}"/>
              </a:ext>
            </a:extLst>
          </p:cNvPr>
          <p:cNvSpPr/>
          <p:nvPr/>
        </p:nvSpPr>
        <p:spPr>
          <a:xfrm>
            <a:off x="91440" y="1347285"/>
            <a:ext cx="3657600" cy="1385755"/>
          </a:xfrm>
          <a:prstGeom prst="rect">
            <a:avLst/>
          </a:prstGeom>
          <a:noFill/>
          <a:ln w="57150">
            <a:solidFill>
              <a:srgbClr val="72E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0EF3419-C708-4F3E-A70F-82989BC32584}"/>
              </a:ext>
            </a:extLst>
          </p:cNvPr>
          <p:cNvSpPr/>
          <p:nvPr/>
        </p:nvSpPr>
        <p:spPr>
          <a:xfrm>
            <a:off x="68878" y="3074536"/>
            <a:ext cx="3657600" cy="1385755"/>
          </a:xfrm>
          <a:prstGeom prst="rect">
            <a:avLst/>
          </a:prstGeom>
          <a:noFill/>
          <a:ln w="57150">
            <a:solidFill>
              <a:srgbClr val="72EF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72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4" grpId="0"/>
      <p:bldP spid="25" grpId="0" animBg="1"/>
      <p:bldP spid="31" grpId="0"/>
      <p:bldP spid="23" grpId="0" animBg="1"/>
      <p:bldP spid="24" grpId="0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71184A-A5BA-4AA4-8878-D37416577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841</Words>
  <Application>Microsoft Office PowerPoint</Application>
  <PresentationFormat>宽屏</PresentationFormat>
  <Paragraphs>159</Paragraphs>
  <Slides>27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Adobe 仿宋 Std R</vt:lpstr>
      <vt:lpstr>等线</vt:lpstr>
      <vt:lpstr>等线 Light</vt:lpstr>
      <vt:lpstr>仿宋</vt:lpstr>
      <vt:lpstr>黑体</vt:lpstr>
      <vt:lpstr>楷体</vt:lpstr>
      <vt:lpstr>Arial</vt:lpstr>
      <vt:lpstr>Century Gothic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2975395623@qq.com</dc:creator>
  <cp:lastModifiedBy>2975395623@qq.com</cp:lastModifiedBy>
  <cp:revision>481</cp:revision>
  <dcterms:created xsi:type="dcterms:W3CDTF">2018-10-23T04:47:00Z</dcterms:created>
  <dcterms:modified xsi:type="dcterms:W3CDTF">2020-06-18T02:54:00Z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2052-11.1.0.8567</vt:lpwstr>
  </property>
</Properties>
</file>